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269" r:id="rId3"/>
    <p:sldId id="258" r:id="rId4"/>
    <p:sldId id="259" r:id="rId5"/>
    <p:sldId id="260" r:id="rId6"/>
    <p:sldId id="261" r:id="rId7"/>
    <p:sldId id="262" r:id="rId8"/>
    <p:sldId id="263" r:id="rId9"/>
    <p:sldId id="264" r:id="rId10"/>
    <p:sldId id="265" r:id="rId11"/>
    <p:sldId id="267" r:id="rId12"/>
    <p:sldId id="268" r:id="rId13"/>
    <p:sldId id="273" r:id="rId14"/>
    <p:sldId id="272" r:id="rId15"/>
    <p:sldId id="274" r:id="rId16"/>
    <p:sldId id="275" r:id="rId17"/>
    <p:sldId id="270" r:id="rId18"/>
    <p:sldId id="271" r:id="rId19"/>
  </p:sldIdLst>
  <p:sldSz cx="10080625" cy="5670550"/>
  <p:notesSz cx="9774238" cy="67246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772" y="60"/>
      </p:cViewPr>
      <p:guideLst/>
    </p:cSldViewPr>
  </p:slideViewPr>
  <p:notesTextViewPr>
    <p:cViewPr>
      <p:scale>
        <a:sx n="1" d="1"/>
        <a:sy n="1" d="1"/>
      </p:scale>
      <p:origin x="0" y="0"/>
    </p:cViewPr>
  </p:notesTextViewPr>
  <p:notesViewPr>
    <p:cSldViewPr snapToGrid="0">
      <p:cViewPr varScale="1">
        <p:scale>
          <a:sx n="135" d="100"/>
          <a:sy n="135" d="100"/>
        </p:scale>
        <p:origin x="157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236461" cy="337481"/>
          </a:xfrm>
          <a:prstGeom prst="rect">
            <a:avLst/>
          </a:prstGeom>
        </p:spPr>
        <p:txBody>
          <a:bodyPr vert="horz" lIns="82653" tIns="41326" rIns="82653" bIns="41326" rtlCol="0"/>
          <a:lstStyle>
            <a:lvl1pPr algn="l">
              <a:defRPr sz="1100"/>
            </a:lvl1pPr>
          </a:lstStyle>
          <a:p>
            <a:endParaRPr lang="it-IT"/>
          </a:p>
        </p:txBody>
      </p:sp>
      <p:sp>
        <p:nvSpPr>
          <p:cNvPr id="3" name="Segnaposto data 2"/>
          <p:cNvSpPr>
            <a:spLocks noGrp="1"/>
          </p:cNvSpPr>
          <p:nvPr>
            <p:ph type="dt" sz="quarter" idx="1"/>
          </p:nvPr>
        </p:nvSpPr>
        <p:spPr>
          <a:xfrm>
            <a:off x="5535726" y="0"/>
            <a:ext cx="4236461" cy="337481"/>
          </a:xfrm>
          <a:prstGeom prst="rect">
            <a:avLst/>
          </a:prstGeom>
        </p:spPr>
        <p:txBody>
          <a:bodyPr vert="horz" lIns="82653" tIns="41326" rIns="82653" bIns="41326" rtlCol="0"/>
          <a:lstStyle>
            <a:lvl1pPr algn="r">
              <a:defRPr sz="1100"/>
            </a:lvl1pPr>
          </a:lstStyle>
          <a:p>
            <a:fld id="{7DAA81C9-5C98-4F72-9088-54CDD65D002A}" type="datetimeFigureOut">
              <a:rPr lang="it-IT" smtClean="0"/>
              <a:t>23/05/2022</a:t>
            </a:fld>
            <a:endParaRPr lang="it-IT"/>
          </a:p>
        </p:txBody>
      </p:sp>
      <p:sp>
        <p:nvSpPr>
          <p:cNvPr id="4" name="Segnaposto piè di pagina 3"/>
          <p:cNvSpPr>
            <a:spLocks noGrp="1"/>
          </p:cNvSpPr>
          <p:nvPr>
            <p:ph type="ftr" sz="quarter" idx="2"/>
          </p:nvPr>
        </p:nvSpPr>
        <p:spPr>
          <a:xfrm>
            <a:off x="1" y="6387170"/>
            <a:ext cx="4236461" cy="337481"/>
          </a:xfrm>
          <a:prstGeom prst="rect">
            <a:avLst/>
          </a:prstGeom>
        </p:spPr>
        <p:txBody>
          <a:bodyPr vert="horz" lIns="82653" tIns="41326" rIns="82653" bIns="41326" rtlCol="0" anchor="b"/>
          <a:lstStyle>
            <a:lvl1pPr algn="l">
              <a:defRPr sz="1100"/>
            </a:lvl1pPr>
          </a:lstStyle>
          <a:p>
            <a:endParaRPr lang="it-IT"/>
          </a:p>
        </p:txBody>
      </p:sp>
      <p:sp>
        <p:nvSpPr>
          <p:cNvPr id="5" name="Segnaposto numero diapositiva 4"/>
          <p:cNvSpPr>
            <a:spLocks noGrp="1"/>
          </p:cNvSpPr>
          <p:nvPr>
            <p:ph type="sldNum" sz="quarter" idx="3"/>
          </p:nvPr>
        </p:nvSpPr>
        <p:spPr>
          <a:xfrm>
            <a:off x="5535726" y="6387170"/>
            <a:ext cx="4236461" cy="337481"/>
          </a:xfrm>
          <a:prstGeom prst="rect">
            <a:avLst/>
          </a:prstGeom>
        </p:spPr>
        <p:txBody>
          <a:bodyPr vert="horz" lIns="82653" tIns="41326" rIns="82653" bIns="41326" rtlCol="0" anchor="b"/>
          <a:lstStyle>
            <a:lvl1pPr algn="r">
              <a:defRPr sz="1100"/>
            </a:lvl1pPr>
          </a:lstStyle>
          <a:p>
            <a:fld id="{A1751E8A-01D0-4370-BCE9-2AED3A41E640}" type="slidenum">
              <a:rPr lang="it-IT" smtClean="0"/>
              <a:t>‹N›</a:t>
            </a:fld>
            <a:endParaRPr lang="it-IT"/>
          </a:p>
        </p:txBody>
      </p:sp>
    </p:spTree>
    <p:extLst>
      <p:ext uri="{BB962C8B-B14F-4D97-AF65-F5344CB8AC3E}">
        <p14:creationId xmlns:p14="http://schemas.microsoft.com/office/powerpoint/2010/main" val="3248764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236461" cy="337481"/>
          </a:xfrm>
          <a:prstGeom prst="rect">
            <a:avLst/>
          </a:prstGeom>
        </p:spPr>
        <p:txBody>
          <a:bodyPr vert="horz" lIns="82653" tIns="41326" rIns="82653" bIns="41326" rtlCol="0"/>
          <a:lstStyle>
            <a:lvl1pPr algn="l">
              <a:defRPr sz="1100"/>
            </a:lvl1pPr>
          </a:lstStyle>
          <a:p>
            <a:endParaRPr lang="it-IT"/>
          </a:p>
        </p:txBody>
      </p:sp>
      <p:sp>
        <p:nvSpPr>
          <p:cNvPr id="3" name="Segnaposto data 2"/>
          <p:cNvSpPr>
            <a:spLocks noGrp="1"/>
          </p:cNvSpPr>
          <p:nvPr>
            <p:ph type="dt" idx="1"/>
          </p:nvPr>
        </p:nvSpPr>
        <p:spPr>
          <a:xfrm>
            <a:off x="5535726" y="0"/>
            <a:ext cx="4236461" cy="337481"/>
          </a:xfrm>
          <a:prstGeom prst="rect">
            <a:avLst/>
          </a:prstGeom>
        </p:spPr>
        <p:txBody>
          <a:bodyPr vert="horz" lIns="82653" tIns="41326" rIns="82653" bIns="41326" rtlCol="0"/>
          <a:lstStyle>
            <a:lvl1pPr algn="r">
              <a:defRPr sz="1100"/>
            </a:lvl1pPr>
          </a:lstStyle>
          <a:p>
            <a:fld id="{0961B8B0-614E-4B1E-B355-60C52518410A}" type="datetimeFigureOut">
              <a:rPr lang="it-IT" smtClean="0"/>
              <a:t>23/05/2022</a:t>
            </a:fld>
            <a:endParaRPr lang="it-IT"/>
          </a:p>
        </p:txBody>
      </p:sp>
      <p:sp>
        <p:nvSpPr>
          <p:cNvPr id="4" name="Segnaposto immagine diapositiva 3"/>
          <p:cNvSpPr>
            <a:spLocks noGrp="1" noRot="1" noChangeAspect="1"/>
          </p:cNvSpPr>
          <p:nvPr>
            <p:ph type="sldImg" idx="2"/>
          </p:nvPr>
        </p:nvSpPr>
        <p:spPr>
          <a:xfrm>
            <a:off x="2868613" y="839788"/>
            <a:ext cx="4037012" cy="2270125"/>
          </a:xfrm>
          <a:prstGeom prst="rect">
            <a:avLst/>
          </a:prstGeom>
          <a:noFill/>
          <a:ln w="12700">
            <a:solidFill>
              <a:prstClr val="black"/>
            </a:solidFill>
          </a:ln>
        </p:spPr>
        <p:txBody>
          <a:bodyPr vert="horz" lIns="82653" tIns="41326" rIns="82653" bIns="41326" rtlCol="0" anchor="ctr"/>
          <a:lstStyle/>
          <a:p>
            <a:endParaRPr lang="it-IT"/>
          </a:p>
        </p:txBody>
      </p:sp>
      <p:sp>
        <p:nvSpPr>
          <p:cNvPr id="5" name="Segnaposto note 4"/>
          <p:cNvSpPr>
            <a:spLocks noGrp="1"/>
          </p:cNvSpPr>
          <p:nvPr>
            <p:ph type="body" sz="quarter" idx="3"/>
          </p:nvPr>
        </p:nvSpPr>
        <p:spPr>
          <a:xfrm>
            <a:off x="977014" y="3236020"/>
            <a:ext cx="7820211" cy="2647924"/>
          </a:xfrm>
          <a:prstGeom prst="rect">
            <a:avLst/>
          </a:prstGeom>
        </p:spPr>
        <p:txBody>
          <a:bodyPr vert="horz" lIns="82653" tIns="41326" rIns="82653" bIns="41326"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1" y="6387170"/>
            <a:ext cx="4236461" cy="337481"/>
          </a:xfrm>
          <a:prstGeom prst="rect">
            <a:avLst/>
          </a:prstGeom>
        </p:spPr>
        <p:txBody>
          <a:bodyPr vert="horz" lIns="82653" tIns="41326" rIns="82653" bIns="41326" rtlCol="0" anchor="b"/>
          <a:lstStyle>
            <a:lvl1pPr algn="l">
              <a:defRPr sz="1100"/>
            </a:lvl1pPr>
          </a:lstStyle>
          <a:p>
            <a:endParaRPr lang="it-IT"/>
          </a:p>
        </p:txBody>
      </p:sp>
      <p:sp>
        <p:nvSpPr>
          <p:cNvPr id="7" name="Segnaposto numero diapositiva 6"/>
          <p:cNvSpPr>
            <a:spLocks noGrp="1"/>
          </p:cNvSpPr>
          <p:nvPr>
            <p:ph type="sldNum" sz="quarter" idx="5"/>
          </p:nvPr>
        </p:nvSpPr>
        <p:spPr>
          <a:xfrm>
            <a:off x="5535726" y="6387170"/>
            <a:ext cx="4236461" cy="337481"/>
          </a:xfrm>
          <a:prstGeom prst="rect">
            <a:avLst/>
          </a:prstGeom>
        </p:spPr>
        <p:txBody>
          <a:bodyPr vert="horz" lIns="82653" tIns="41326" rIns="82653" bIns="41326" rtlCol="0" anchor="b"/>
          <a:lstStyle>
            <a:lvl1pPr algn="r">
              <a:defRPr sz="1100"/>
            </a:lvl1pPr>
          </a:lstStyle>
          <a:p>
            <a:fld id="{591E45FB-A462-4DF7-9FB7-C3DDF1D7D8B3}" type="slidenum">
              <a:rPr lang="it-IT" smtClean="0"/>
              <a:t>‹N›</a:t>
            </a:fld>
            <a:endParaRPr lang="it-IT"/>
          </a:p>
        </p:txBody>
      </p:sp>
    </p:spTree>
    <p:extLst>
      <p:ext uri="{BB962C8B-B14F-4D97-AF65-F5344CB8AC3E}">
        <p14:creationId xmlns:p14="http://schemas.microsoft.com/office/powerpoint/2010/main" val="285678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051425" y="530225"/>
            <a:ext cx="2533650" cy="14255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F150EBE-3C91-4103-B0A7-31B5367BC17C}" type="slidenum">
              <a:rPr lang="it-IT" smtClean="0"/>
              <a:t>3</a:t>
            </a:fld>
            <a:endParaRPr lang="it-IT"/>
          </a:p>
        </p:txBody>
      </p:sp>
    </p:spTree>
    <p:extLst>
      <p:ext uri="{BB962C8B-B14F-4D97-AF65-F5344CB8AC3E}">
        <p14:creationId xmlns:p14="http://schemas.microsoft.com/office/powerpoint/2010/main" val="234811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051425" y="530225"/>
            <a:ext cx="2533650" cy="14255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F150EBE-3C91-4103-B0A7-31B5367BC17C}" type="slidenum">
              <a:rPr lang="it-IT" smtClean="0"/>
              <a:t>5</a:t>
            </a:fld>
            <a:endParaRPr lang="it-IT"/>
          </a:p>
        </p:txBody>
      </p:sp>
    </p:spTree>
    <p:extLst>
      <p:ext uri="{BB962C8B-B14F-4D97-AF65-F5344CB8AC3E}">
        <p14:creationId xmlns:p14="http://schemas.microsoft.com/office/powerpoint/2010/main" val="119435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Plastics, due to their ease of manufacture, low cost, </a:t>
            </a:r>
            <a:r>
              <a:rPr lang="en-US" dirty="0" err="1" smtClean="0"/>
              <a:t>mouldable</a:t>
            </a:r>
            <a:r>
              <a:rPr lang="en-US" dirty="0" smtClean="0"/>
              <a:t> permeability, and their resistance to chemicals, temperature and light, are used in a wide range of products and have replaced and displaced many other materials, such as wood, paper, stone, leather, metal, glass and ceramic. The distribution of European (EU28+NO/CH) plastics converters demand by segment in 2019, reported in Figure 1 shows that packaging represents the largest end-use markets.  On a global scale, the packaging industry is an enormous economic generator. Statistics from the well-recognized Smithers </a:t>
            </a:r>
            <a:r>
              <a:rPr lang="en-US" dirty="0" err="1" smtClean="0"/>
              <a:t>Pira</a:t>
            </a:r>
            <a:r>
              <a:rPr lang="en-US" dirty="0" smtClean="0"/>
              <a:t> organization indicate demand for the world packaging industry will reach $1.05 trillion by 2024. Plastic packaging and single use plastics being versatile materials, are adopted for ensuring the safe delivery of a product (food or non-food) to the consumer at the right time and at the optimum cost. Mostly plastics used in packaging of beverages, fresh meats, fruits and vegetables are under concern today. Single-use packaging results in generation of several billion tons of garbage till date, which pollutes the environment3. The demand for packaging has been increased during COVID-19 pandemic in 2020 from different end-user sectors, as consequence of the increased e-commerce and home delivering for better safety for the food/non food products. In addition, plastic materials for delivery of both food and non-food product are used in large quantities also in humanitarian efforts. In addition, plastic materials for delivery of both food and non-food product are used in large quantities also in humanitarian efforts, e.g. plastic relief items, construction plastics, medical and pharmaceutical plastics, agro-plastics, in IT, telecom and electric equipment, etc. Most of these packaging ultimately end up as waste since in many countries where humanitarian action takes place, sustainable waste management plants rarely exist. When not disposed appropriately, plastic pollution becomes a serious environmental problem According to the report “Out of the Plastic Trap: Saving the Mediterranean from plastic pollution”, published by WWF in June 2018, plastics account for 95% of the waste in the open sea, on the seabed  and on beaches across the Mediterranean.</a:t>
            </a:r>
          </a:p>
          <a:p>
            <a:endParaRPr lang="en-US" dirty="0" smtClean="0"/>
          </a:p>
          <a:p>
            <a:r>
              <a:rPr lang="en-US" dirty="0" smtClean="0"/>
              <a:t>The report states that the Mediterranean basin is home to 150 million people, who produce among the largest quantities of solid urban waste per capita, at 208-760kg per year. The over 200 million tourists visiting the Mediterranean each year generate a 40% increase in marine litter during summer. Every year 150,000-500,000 </a:t>
            </a:r>
            <a:r>
              <a:rPr lang="en-US" dirty="0" err="1" smtClean="0"/>
              <a:t>tonnes</a:t>
            </a:r>
            <a:r>
              <a:rPr lang="en-US" dirty="0" smtClean="0"/>
              <a:t> of </a:t>
            </a:r>
            <a:r>
              <a:rPr lang="en-US" dirty="0" err="1" smtClean="0"/>
              <a:t>macroplastics</a:t>
            </a:r>
            <a:r>
              <a:rPr lang="en-US" dirty="0" smtClean="0"/>
              <a:t> and 70,000-130,000 </a:t>
            </a:r>
            <a:r>
              <a:rPr lang="en-US" dirty="0" err="1" smtClean="0"/>
              <a:t>tonnes</a:t>
            </a:r>
            <a:r>
              <a:rPr lang="en-US" dirty="0" smtClean="0"/>
              <a:t> of </a:t>
            </a:r>
            <a:r>
              <a:rPr lang="en-US" dirty="0" err="1" smtClean="0"/>
              <a:t>microplastics</a:t>
            </a:r>
            <a:r>
              <a:rPr lang="en-US" dirty="0" smtClean="0"/>
              <a:t> enter European seas. The vast majority of these plastics end up in the Mediterranean.</a:t>
            </a:r>
            <a:endParaRPr lang="it-IT" dirty="0" smtClean="0"/>
          </a:p>
          <a:p>
            <a:endParaRPr lang="en-US" dirty="0" smtClean="0"/>
          </a:p>
          <a:p>
            <a:endParaRPr lang="en-US" dirty="0" smtClean="0"/>
          </a:p>
        </p:txBody>
      </p:sp>
      <p:sp>
        <p:nvSpPr>
          <p:cNvPr id="4" name="Segnaposto numero diapositiva 3"/>
          <p:cNvSpPr>
            <a:spLocks noGrp="1"/>
          </p:cNvSpPr>
          <p:nvPr>
            <p:ph type="sldNum" sz="quarter" idx="10"/>
          </p:nvPr>
        </p:nvSpPr>
        <p:spPr/>
        <p:txBody>
          <a:bodyPr/>
          <a:lstStyle/>
          <a:p>
            <a:fld id="{0C48D84B-F9DC-4DE2-9F1F-5346B24D613F}" type="slidenum">
              <a:rPr lang="it-IT" smtClean="0"/>
              <a:t>10</a:t>
            </a:fld>
            <a:endParaRPr lang="it-IT"/>
          </a:p>
        </p:txBody>
      </p:sp>
    </p:spTree>
    <p:extLst>
      <p:ext uri="{BB962C8B-B14F-4D97-AF65-F5344CB8AC3E}">
        <p14:creationId xmlns:p14="http://schemas.microsoft.com/office/powerpoint/2010/main" val="164215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The appearance of PCL, PHB and PBSA films underwent significant changes during the degradation test while PLA and PE remained almost</a:t>
            </a:r>
          </a:p>
          <a:p>
            <a:r>
              <a:rPr lang="en-US" dirty="0" smtClean="0"/>
              <a:t>unaltered up to 267 days. The weight of PLA remained almost unchanged during the whole burial period with a weight loss curve close to that obtained for PE. </a:t>
            </a:r>
            <a:r>
              <a:rPr lang="en-US" sz="1100" dirty="0"/>
              <a:t>PCL, PBSA and PHB, all showed an initial latency period of about 42 days; in this period the weight loss was lower than 3% for all the systems. After this incubation period, the weight loss started with different rates for PCL, PBSA and PHB. Indeed, the weight loss of PCL increased slowly, reaching about 11% and 13% at 200 and 267 days of sand burial, respectively. A significant decrease in the weight loss of PCL was observed when passing from 116 days to both 200 and 267 days of degradation time. The weight loss of PBSA was faster than that recorded for PCL, reaching about 18% at 200 days of sand burial and then about 45% at 267 days. Finally, PHB showed the fastest degradation, with over 15% weight loss after 56 days, followed by a stable period until about 116 days of sand burial, and then a rapid weight decrease between 116 and 200 days reaching a final loss of about 90%. </a:t>
            </a:r>
          </a:p>
          <a:p>
            <a:r>
              <a:rPr lang="en-US" sz="1100" dirty="0"/>
              <a:t>After 267 days of sand burial PLA shows slight change in the morphology as PE,  PCL films show large, irregular defects with dimensions ranging from about 100 </a:t>
            </a:r>
            <a:r>
              <a:rPr lang="en-US" sz="1100" dirty="0" err="1"/>
              <a:t>μm</a:t>
            </a:r>
            <a:r>
              <a:rPr lang="en-US" sz="1100" dirty="0"/>
              <a:t> up to a few millimeters, evidenced at low magnification by blue arrows. Moreover, at higher magnification, together with grooves and cracks, several </a:t>
            </a:r>
            <a:r>
              <a:rPr lang="en-US" sz="1100" dirty="0" err="1"/>
              <a:t>spherulites</a:t>
            </a:r>
            <a:r>
              <a:rPr lang="en-US" sz="1100" dirty="0"/>
              <a:t> with an average diameter of about 10 </a:t>
            </a:r>
            <a:r>
              <a:rPr lang="en-US" sz="1100" dirty="0" err="1"/>
              <a:t>μm</a:t>
            </a:r>
            <a:r>
              <a:rPr lang="en-US" sz="1100" dirty="0"/>
              <a:t> were observed (better evidenced in the blue inset). PBSA surface results damaged larger and more diffuse surface defects, including cracks and holes, are observed only after 267 days of burial times. The recorded morphologies are comparable to those observed after soil burial tests of PBSA and confirm what already evidenced at the macro scale, i.e. the pronounced embrittlement of the PBSA films during burial that induces the fragmentation of the film (see Fig. 2a) (</a:t>
            </a:r>
            <a:r>
              <a:rPr lang="en-US" sz="1100" dirty="0" err="1"/>
              <a:t>Avolio</a:t>
            </a:r>
            <a:r>
              <a:rPr lang="en-US" sz="1100" dirty="0"/>
              <a:t> et al., 2015a, 2015b). Finally SEM images of PHB shows typical of a pronounced biodegradation of the material. after 267 days of sand burial the PHB film was strongly degraded so that it was impossible to evaluate its weight loss. The SEM analysis of the residual fragments show the presence of large holes, evidenced with yellow arrows Moreover, signs of biological attack are evident on the surface of PHB fragments, as shown in the high magnification inset. </a:t>
            </a:r>
            <a:endParaRPr lang="it-IT" dirty="0"/>
          </a:p>
        </p:txBody>
      </p:sp>
      <p:sp>
        <p:nvSpPr>
          <p:cNvPr id="4" name="Segnaposto numero diapositiva 3"/>
          <p:cNvSpPr>
            <a:spLocks noGrp="1"/>
          </p:cNvSpPr>
          <p:nvPr>
            <p:ph type="sldNum" sz="quarter" idx="10"/>
          </p:nvPr>
        </p:nvSpPr>
        <p:spPr/>
        <p:txBody>
          <a:bodyPr/>
          <a:lstStyle/>
          <a:p>
            <a:fld id="{0C48D84B-F9DC-4DE2-9F1F-5346B24D613F}" type="slidenum">
              <a:rPr lang="it-IT" smtClean="0"/>
              <a:t>11</a:t>
            </a:fld>
            <a:endParaRPr lang="it-IT"/>
          </a:p>
        </p:txBody>
      </p:sp>
    </p:spTree>
    <p:extLst>
      <p:ext uri="{BB962C8B-B14F-4D97-AF65-F5344CB8AC3E}">
        <p14:creationId xmlns:p14="http://schemas.microsoft.com/office/powerpoint/2010/main" val="2406210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100" dirty="0"/>
              <a:t>All polyesters, except PHB, present a similar trend in the crystallinity index </a:t>
            </a:r>
            <a:r>
              <a:rPr lang="en-US" sz="1100" dirty="0" err="1"/>
              <a:t>Xc</a:t>
            </a:r>
            <a:r>
              <a:rPr lang="en-US" sz="1100" dirty="0"/>
              <a:t> during burial time as reported in Fig. 3b: their crystallinity index </a:t>
            </a:r>
            <a:r>
              <a:rPr lang="en-US" sz="1100" dirty="0" err="1"/>
              <a:t>Xc</a:t>
            </a:r>
            <a:r>
              <a:rPr lang="en-US" sz="1100" dirty="0"/>
              <a:t> remains nearly constant in the first stages of burial and then after longer burial time its value increases. </a:t>
            </a:r>
          </a:p>
          <a:p>
            <a:endParaRPr lang="en-US" sz="1100" dirty="0"/>
          </a:p>
          <a:p>
            <a:r>
              <a:rPr lang="en-US" sz="1100" dirty="0"/>
              <a:t>PLA show the evidences of physical aging with a progressive increase of </a:t>
            </a:r>
            <a:r>
              <a:rPr lang="en-US" sz="1100" dirty="0" err="1"/>
              <a:t>Tg</a:t>
            </a:r>
            <a:r>
              <a:rPr lang="en-US" sz="1100" dirty="0"/>
              <a:t> and a broadening of the cold crystallization peak as a function of burial time. The area of the endothermic peak associated with relaxation process increases and the peak shifts to higher temperature with the increase of aging time, as a consequence of the lower free volume and enthalpy of the aged samples </a:t>
            </a:r>
          </a:p>
          <a:p>
            <a:endParaRPr lang="en-US" sz="1100" dirty="0"/>
          </a:p>
          <a:p>
            <a:r>
              <a:rPr lang="en-US" sz="1100" dirty="0"/>
              <a:t>Thermal data in agreement with SEM analysis  point out that in PCL the amorphous regions are degraded faster, leaving </a:t>
            </a:r>
            <a:r>
              <a:rPr lang="en-US" sz="1100" dirty="0" err="1"/>
              <a:t>spherulitic</a:t>
            </a:r>
            <a:r>
              <a:rPr lang="en-US" sz="1100" dirty="0"/>
              <a:t> structures exposed. This result seems to be in line with the PCL degradation mechanisms hypothesized by Lu et al. (2018), for which the degradation occurs at the sample surface during aging. In detail, during degradation, the aged material is gradually peeled off from the surface, while the inner of the samples remains unaffected (Lu et al. 2018); as a result, the weight loss progresses slowly and the peeling of the surface, combined with the loss of amorphous parts leaves the crystal structures exposed. The increased presence of crystalline structure at the surface may hinder further advancement of the degradation process. Possibly, these crystalline regions are less susceptible to biological attack, and then they could contribute to reduce the degradation rate at high burial times, as indicated by the flattening of the PCL weight loss curve</a:t>
            </a:r>
          </a:p>
          <a:p>
            <a:r>
              <a:rPr lang="en-US" sz="1100" dirty="0"/>
              <a:t>In the case of PBSA, the </a:t>
            </a:r>
            <a:r>
              <a:rPr lang="en-US" sz="1100" dirty="0" err="1"/>
              <a:t>Xc</a:t>
            </a:r>
            <a:r>
              <a:rPr lang="en-US" sz="1100" dirty="0"/>
              <a:t> increase of more than 4% was obtained after a burial period of 77 days. Such increase could be associated to the degradation of the amorphous regions and microstructural rearrangements in the polymer that induce a rise in crystallinity. Concerning PHB, that showed the fastest and most complete degradation, after 49 days there was a steep reduction of the crystallinity index as a result of the matrix integrity loss and an extended degradation that involved both amorphous and crystalline regions. </a:t>
            </a:r>
          </a:p>
          <a:p>
            <a:r>
              <a:rPr lang="en-US" sz="1100" dirty="0"/>
              <a:t>These results indicated that buried samples presented a lower thermal stability due to their degradation state. The aging process led to polymer degradation involving the decomposition of polymer chains and the formation of low molecular weight compounds. The low molecular weight compounds have lower thermal stability and should be degraded and/or volatilized more easily, thus lowering the Td values </a:t>
            </a:r>
          </a:p>
          <a:p>
            <a:endParaRPr lang="en-US" sz="1100" dirty="0"/>
          </a:p>
          <a:p>
            <a:r>
              <a:rPr lang="en-US" sz="1100" dirty="0"/>
              <a:t>The spectra of PLA samples did not show, within experimental error, any significant changes in the OH and C˭O absorption bands indicating that no significant changes in the chemical structure of PLA were obtained during 267 days of sand burial, in line with the absence of extensive degradation observed for PLA during this period. CI remains unaltered during aging, only a slight increase in CI was observed at the beginning of the degradation, Fig. 6e. The FTIR spectra of PCL during the burial period, normalized for the bands at 720–730 cm􀀀 1 due to –(CH2)n– stretching vibration, are reported in Fig. 4b (Fukushima et al., 2013). During degradation, a decrease in the IR absorption bands at 1720 cm􀀀 1 of the ester groups is visible, confirming the effective process of degradation of PCL. Notwithstanding this, no evidence of the typical IR absorption of carbonyl groups belonging to carboxylic acids formed by hydrolytic scission of the ester groups on the polymer chains at about 1738 cm􀀀 1 for PCL was observable (Li and McCarthy, 1999). CI rather increased at the beginning of the degradation, Fig. 6e. FTIR spectra of PBSA, normalized in the range 760–700 cm􀀀 1, during burial time are characterized by a progressive decrease of the C˭O stretching band at 1713 cm􀀀 1 and of the -C-O-C- band at 1164 cm􀀀 1 and increase in the OH group stretching vibration, as a result of a progressive hydrolysis of the ester bonds during aging. CI increased during the degradation test, Fig. 6e. The PHB spectra during aging time are characterized by a progressive decrease, with burial time, of the C˭O stretching absorption band at 1719 cm􀀀 1 and an increase of the OH group stretching vibration band in the range 3000–3500 cm􀀀 1. The appearance of an absorption peak at 1570 cm􀀀 1 during degradation, could indicate the occurrence of an enzymatic degradation since it could be assigned to the (N-H) bending of amides associated with protein (</a:t>
            </a:r>
            <a:r>
              <a:rPr lang="en-US" sz="1100" dirty="0" err="1"/>
              <a:t>Zeroual</a:t>
            </a:r>
            <a:r>
              <a:rPr lang="en-US" sz="1100" dirty="0"/>
              <a:t> et al., 1994). As reported in Fig. 6e, CI gradually increased during 77 days of burial as consequence of hydrolytic degradation and than strongly decreased probably as consequence of biological attack (Salazar-</a:t>
            </a:r>
            <a:r>
              <a:rPr lang="en-US" sz="1100" dirty="0" err="1"/>
              <a:t>S´anchez</a:t>
            </a:r>
            <a:r>
              <a:rPr lang="en-US" sz="1100" dirty="0"/>
              <a:t> et al., 2019). No change in the FTIR spectra of PE were detected during burial time indicating that the sample remained unaltered during sand burial </a:t>
            </a:r>
            <a:endParaRPr lang="it-IT" dirty="0"/>
          </a:p>
        </p:txBody>
      </p:sp>
      <p:sp>
        <p:nvSpPr>
          <p:cNvPr id="4" name="Segnaposto numero diapositiva 3"/>
          <p:cNvSpPr>
            <a:spLocks noGrp="1"/>
          </p:cNvSpPr>
          <p:nvPr>
            <p:ph type="sldNum" sz="quarter" idx="10"/>
          </p:nvPr>
        </p:nvSpPr>
        <p:spPr/>
        <p:txBody>
          <a:bodyPr/>
          <a:lstStyle/>
          <a:p>
            <a:fld id="{0C48D84B-F9DC-4DE2-9F1F-5346B24D613F}" type="slidenum">
              <a:rPr lang="it-IT" smtClean="0"/>
              <a:t>12</a:t>
            </a:fld>
            <a:endParaRPr lang="it-IT"/>
          </a:p>
        </p:txBody>
      </p:sp>
    </p:spTree>
    <p:extLst>
      <p:ext uri="{BB962C8B-B14F-4D97-AF65-F5344CB8AC3E}">
        <p14:creationId xmlns:p14="http://schemas.microsoft.com/office/powerpoint/2010/main" val="255039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1E45FB-A462-4DF7-9FB7-C3DDF1D7D8B3}" type="slidenum">
              <a:rPr lang="it-IT" smtClean="0"/>
              <a:t>14</a:t>
            </a:fld>
            <a:endParaRPr lang="it-IT"/>
          </a:p>
        </p:txBody>
      </p:sp>
    </p:spTree>
    <p:extLst>
      <p:ext uri="{BB962C8B-B14F-4D97-AF65-F5344CB8AC3E}">
        <p14:creationId xmlns:p14="http://schemas.microsoft.com/office/powerpoint/2010/main" val="24448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Immagine 1"/>
          <p:cNvPicPr/>
          <p:nvPr userDrawn="1"/>
        </p:nvPicPr>
        <p:blipFill>
          <a:blip r:embed="rId2"/>
          <a:stretch/>
        </p:blipFill>
        <p:spPr>
          <a:xfrm>
            <a:off x="25200" y="-18000"/>
            <a:ext cx="10078920" cy="492120"/>
          </a:xfrm>
          <a:prstGeom prst="rect">
            <a:avLst/>
          </a:prstGeom>
          <a:ln w="0">
            <a:noFill/>
          </a:ln>
        </p:spPr>
      </p:pic>
      <p:pic>
        <p:nvPicPr>
          <p:cNvPr id="3" name="Immagine 2"/>
          <p:cNvPicPr/>
          <p:nvPr userDrawn="1"/>
        </p:nvPicPr>
        <p:blipFill>
          <a:blip r:embed="rId3"/>
          <a:stretch/>
        </p:blipFill>
        <p:spPr>
          <a:xfrm>
            <a:off x="1523160" y="5220000"/>
            <a:ext cx="7044840" cy="388440"/>
          </a:xfrm>
          <a:prstGeom prst="rect">
            <a:avLst/>
          </a:prstGeom>
          <a:ln w="0">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4" name="PlaceHolder 2"/>
          <p:cNvSpPr>
            <a:spLocks noGrp="1"/>
          </p:cNvSpPr>
          <p:nvPr>
            <p:ph/>
          </p:nvPr>
        </p:nvSpPr>
        <p:spPr>
          <a:xfrm>
            <a:off x="504000" y="1326600"/>
            <a:ext cx="907164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5" name="PlaceHolder 3"/>
          <p:cNvSpPr>
            <a:spLocks noGrp="1"/>
          </p:cNvSpPr>
          <p:nvPr>
            <p:ph/>
          </p:nvPr>
        </p:nvSpPr>
        <p:spPr>
          <a:xfrm>
            <a:off x="504000" y="3044160"/>
            <a:ext cx="9071640" cy="156816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7"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8"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9"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0" name="PlaceHolder 5"/>
          <p:cNvSpPr>
            <a:spLocks noGrp="1"/>
          </p:cNvSpPr>
          <p:nvPr>
            <p:ph/>
          </p:nvPr>
        </p:nvSpPr>
        <p:spPr>
          <a:xfrm>
            <a:off x="5152680" y="304416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2" name="PlaceHolder 2"/>
          <p:cNvSpPr>
            <a:spLocks noGrp="1"/>
          </p:cNvSpPr>
          <p:nvPr>
            <p:ph/>
          </p:nvPr>
        </p:nvSpPr>
        <p:spPr>
          <a:xfrm>
            <a:off x="504000" y="1326600"/>
            <a:ext cx="292068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3" name="PlaceHolder 3"/>
          <p:cNvSpPr>
            <a:spLocks noGrp="1"/>
          </p:cNvSpPr>
          <p:nvPr>
            <p:ph/>
          </p:nvPr>
        </p:nvSpPr>
        <p:spPr>
          <a:xfrm>
            <a:off x="3571200" y="1326600"/>
            <a:ext cx="292068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4" name="PlaceHolder 4"/>
          <p:cNvSpPr>
            <a:spLocks noGrp="1"/>
          </p:cNvSpPr>
          <p:nvPr>
            <p:ph/>
          </p:nvPr>
        </p:nvSpPr>
        <p:spPr>
          <a:xfrm>
            <a:off x="6638040" y="1326600"/>
            <a:ext cx="292068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5" name="PlaceHolder 5"/>
          <p:cNvSpPr>
            <a:spLocks noGrp="1"/>
          </p:cNvSpPr>
          <p:nvPr>
            <p:ph/>
          </p:nvPr>
        </p:nvSpPr>
        <p:spPr>
          <a:xfrm>
            <a:off x="504000" y="3044160"/>
            <a:ext cx="292068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6" name="PlaceHolder 6"/>
          <p:cNvSpPr>
            <a:spLocks noGrp="1"/>
          </p:cNvSpPr>
          <p:nvPr>
            <p:ph/>
          </p:nvPr>
        </p:nvSpPr>
        <p:spPr>
          <a:xfrm>
            <a:off x="3571200" y="3044160"/>
            <a:ext cx="292068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7" name="PlaceHolder 7"/>
          <p:cNvSpPr>
            <a:spLocks noGrp="1"/>
          </p:cNvSpPr>
          <p:nvPr>
            <p:ph/>
          </p:nvPr>
        </p:nvSpPr>
        <p:spPr>
          <a:xfrm>
            <a:off x="6638040" y="3044160"/>
            <a:ext cx="2920680" cy="156816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11" name="Segnaposto titolo 1"/>
          <p:cNvSpPr>
            <a:spLocks noGrp="1"/>
          </p:cNvSpPr>
          <p:nvPr>
            <p:ph type="title"/>
          </p:nvPr>
        </p:nvSpPr>
        <p:spPr>
          <a:xfrm>
            <a:off x="594819" y="-22643"/>
            <a:ext cx="8664240" cy="583832"/>
          </a:xfrm>
          <a:prstGeom prst="rect">
            <a:avLst/>
          </a:prstGeom>
        </p:spPr>
        <p:txBody>
          <a:bodyPr rtlCol="0">
            <a:normAutofit/>
          </a:bodyPr>
          <a:lstStyle>
            <a:lvl1pPr algn="l">
              <a:defRPr sz="1984">
                <a:latin typeface="Times New Roman" pitchFamily="18" charset="0"/>
                <a:cs typeface="Times New Roman" pitchFamily="18" charset="0"/>
              </a:defRPr>
            </a:lvl1pPr>
          </a:lstStyle>
          <a:p>
            <a:r>
              <a:rPr lang="it-IT" dirty="0" smtClean="0"/>
              <a:t>Fare clic per modificare lo stile del titolo</a:t>
            </a:r>
            <a:endParaRPr lang="en-GB" dirty="0"/>
          </a:p>
        </p:txBody>
      </p:sp>
    </p:spTree>
    <p:extLst>
      <p:ext uri="{BB962C8B-B14F-4D97-AF65-F5344CB8AC3E}">
        <p14:creationId xmlns:p14="http://schemas.microsoft.com/office/powerpoint/2010/main" val="3802052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22ABF5C-6E52-4755-A154-BCACA27694E4}" type="datetimeFigureOut">
              <a:rPr lang="it-IT" smtClean="0"/>
              <a:t>23/05/2022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A2B3F25-3545-49B8-87EB-FB471C4EC7FC}" type="slidenum">
              <a:rPr lang="it-IT" smtClean="0"/>
              <a:t>‹N›</a:t>
            </a:fld>
            <a:endParaRPr lang="it-IT"/>
          </a:p>
        </p:txBody>
      </p:sp>
    </p:spTree>
    <p:extLst>
      <p:ext uri="{BB962C8B-B14F-4D97-AF65-F5344CB8AC3E}">
        <p14:creationId xmlns:p14="http://schemas.microsoft.com/office/powerpoint/2010/main" val="67695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7"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8"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0920" cy="438516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2"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3"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4"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6"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7"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8" name="PlaceHolder 4"/>
          <p:cNvSpPr>
            <a:spLocks noGrp="1"/>
          </p:cNvSpPr>
          <p:nvPr>
            <p:ph/>
          </p:nvPr>
        </p:nvSpPr>
        <p:spPr>
          <a:xfrm>
            <a:off x="5152680" y="304416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0"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1"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2" name="PlaceHolder 4"/>
          <p:cNvSpPr>
            <a:spLocks noGrp="1"/>
          </p:cNvSpPr>
          <p:nvPr>
            <p:ph/>
          </p:nvPr>
        </p:nvSpPr>
        <p:spPr>
          <a:xfrm>
            <a:off x="504000" y="3044160"/>
            <a:ext cx="9071640" cy="1568160"/>
          </a:xfrm>
          <a:prstGeom prst="rect">
            <a:avLst/>
          </a:prstGeom>
          <a:noFill/>
          <a:ln w="0">
            <a:noFill/>
          </a:ln>
        </p:spPr>
        <p:txBody>
          <a:bodyPr lIns="0" tIns="0" rIns="0" bIns="0" anchor="t">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r>
              <a:rPr lang="it-IT" sz="1800" b="0" strike="noStrike" spc="-1">
                <a:latin typeface="Arial"/>
              </a:rPr>
              <a:t>Fai clic per modificare il formato del testo del titolo</a:t>
            </a:r>
          </a:p>
        </p:txBody>
      </p:sp>
      <p:sp>
        <p:nvSpPr>
          <p:cNvPr id="3"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8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1800" b="0" strike="noStrike" spc="-1">
                <a:latin typeface="Arial"/>
              </a:rPr>
              <a:t>Terzo livello struttura</a:t>
            </a:r>
          </a:p>
          <a:p>
            <a:pPr marL="1728000" lvl="3" indent="-216000">
              <a:spcBef>
                <a:spcPts val="567"/>
              </a:spcBef>
              <a:buClr>
                <a:srgbClr val="000000"/>
              </a:buClr>
              <a:buSzPct val="75000"/>
              <a:buFont typeface="Symbol" charset="2"/>
              <a:buChar char=""/>
            </a:pPr>
            <a:r>
              <a:rPr lang="it-IT" sz="1800" b="0" strike="noStrike" spc="-1">
                <a:latin typeface="Arial"/>
              </a:rPr>
              <a:t>Quarto livello struttura</a:t>
            </a:r>
          </a:p>
          <a:p>
            <a:pPr marL="2160000" lvl="4" indent="-216000">
              <a:spcBef>
                <a:spcPts val="283"/>
              </a:spcBef>
              <a:buClr>
                <a:srgbClr val="000000"/>
              </a:buClr>
              <a:buSzPct val="45000"/>
              <a:buFont typeface="Wingdings" charset="2"/>
              <a:buChar char=""/>
            </a:pPr>
            <a:r>
              <a:rPr lang="it-IT" sz="1800" b="0" strike="noStrike" spc="-1">
                <a:latin typeface="Arial"/>
              </a:rPr>
              <a:t>Quinto livello struttura</a:t>
            </a:r>
          </a:p>
          <a:p>
            <a:pPr marL="2592000" lvl="5" indent="-216000">
              <a:spcBef>
                <a:spcPts val="283"/>
              </a:spcBef>
              <a:buClr>
                <a:srgbClr val="000000"/>
              </a:buClr>
              <a:buSzPct val="45000"/>
              <a:buFont typeface="Wingdings" charset="2"/>
              <a:buChar char=""/>
            </a:pPr>
            <a:r>
              <a:rPr lang="it-IT" sz="1800" b="0" strike="noStrike" spc="-1">
                <a:latin typeface="Arial"/>
              </a:rPr>
              <a:t>Sesto livello struttura</a:t>
            </a:r>
          </a:p>
          <a:p>
            <a:pPr marL="3024000" lvl="6" indent="-216000">
              <a:spcBef>
                <a:spcPts val="283"/>
              </a:spcBef>
              <a:buClr>
                <a:srgbClr val="000000"/>
              </a:buClr>
              <a:buSzPct val="45000"/>
              <a:buFont typeface="Wingdings" charset="2"/>
              <a:buChar char=""/>
            </a:pPr>
            <a:r>
              <a:rPr lang="it-IT" sz="18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1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65.emf"/><Relationship Id="rId4" Type="http://schemas.openxmlformats.org/officeDocument/2006/relationships/image" Target="../media/image64.emf"/></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emf"/><Relationship Id="rId2" Type="http://schemas.openxmlformats.org/officeDocument/2006/relationships/image" Target="../media/image9.emf"/><Relationship Id="rId16"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tif"/><Relationship Id="rId4" Type="http://schemas.openxmlformats.org/officeDocument/2006/relationships/image" Target="../media/image5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magine 37"/>
          <p:cNvPicPr/>
          <p:nvPr/>
        </p:nvPicPr>
        <p:blipFill>
          <a:blip r:embed="rId2"/>
          <a:stretch/>
        </p:blipFill>
        <p:spPr>
          <a:xfrm>
            <a:off x="25200" y="-18000"/>
            <a:ext cx="10078920" cy="492120"/>
          </a:xfrm>
          <a:prstGeom prst="rect">
            <a:avLst/>
          </a:prstGeom>
          <a:ln w="0">
            <a:noFill/>
          </a:ln>
        </p:spPr>
      </p:pic>
      <p:pic>
        <p:nvPicPr>
          <p:cNvPr id="39" name="Immagine 38"/>
          <p:cNvPicPr/>
          <p:nvPr/>
        </p:nvPicPr>
        <p:blipFill>
          <a:blip r:embed="rId3"/>
          <a:stretch/>
        </p:blipFill>
        <p:spPr>
          <a:xfrm>
            <a:off x="1523160" y="5220000"/>
            <a:ext cx="7044840" cy="388440"/>
          </a:xfrm>
          <a:prstGeom prst="rect">
            <a:avLst/>
          </a:prstGeom>
          <a:ln w="0">
            <a:noFill/>
          </a:ln>
        </p:spPr>
      </p:pic>
      <p:sp>
        <p:nvSpPr>
          <p:cNvPr id="6" name="Titolo 1"/>
          <p:cNvSpPr txBox="1">
            <a:spLocks/>
          </p:cNvSpPr>
          <p:nvPr/>
        </p:nvSpPr>
        <p:spPr bwMode="auto">
          <a:xfrm>
            <a:off x="1284379" y="1406106"/>
            <a:ext cx="8256436" cy="112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ctr">
              <a:defRPr/>
            </a:pPr>
            <a:r>
              <a:rPr lang="it-IT" sz="3200" b="1" kern="1800" dirty="0">
                <a:solidFill>
                  <a:schemeClr val="tx2"/>
                </a:solidFill>
                <a:latin typeface="Calibri" panose="020F0502020204030204" pitchFamily="34" charset="0"/>
                <a:ea typeface="+mn-ea"/>
                <a:cs typeface="+mn-cs"/>
              </a:rPr>
              <a:t>Macro-, </a:t>
            </a:r>
            <a:r>
              <a:rPr lang="it-IT" sz="3200" b="1" kern="1800" dirty="0" err="1">
                <a:solidFill>
                  <a:schemeClr val="tx2"/>
                </a:solidFill>
                <a:latin typeface="Calibri" panose="020F0502020204030204" pitchFamily="34" charset="0"/>
                <a:ea typeface="+mn-ea"/>
                <a:cs typeface="+mn-cs"/>
              </a:rPr>
              <a:t>meso</a:t>
            </a:r>
            <a:r>
              <a:rPr lang="it-IT" sz="3200" b="1" kern="1800" dirty="0">
                <a:solidFill>
                  <a:schemeClr val="tx2"/>
                </a:solidFill>
                <a:latin typeface="Calibri" panose="020F0502020204030204" pitchFamily="34" charset="0"/>
                <a:ea typeface="+mn-ea"/>
                <a:cs typeface="+mn-cs"/>
              </a:rPr>
              <a:t>- e microplastiche: dalla </a:t>
            </a:r>
            <a:r>
              <a:rPr lang="it-IT" sz="3200" b="1" kern="1800" dirty="0" err="1">
                <a:solidFill>
                  <a:schemeClr val="tx2"/>
                </a:solidFill>
                <a:latin typeface="Calibri" panose="020F0502020204030204" pitchFamily="34" charset="0"/>
                <a:ea typeface="+mn-ea"/>
                <a:cs typeface="+mn-cs"/>
              </a:rPr>
              <a:t>detection</a:t>
            </a:r>
            <a:r>
              <a:rPr lang="it-IT" sz="3200" b="1" kern="1800" dirty="0">
                <a:solidFill>
                  <a:schemeClr val="tx2"/>
                </a:solidFill>
                <a:latin typeface="Calibri" panose="020F0502020204030204" pitchFamily="34" charset="0"/>
                <a:ea typeface="+mn-ea"/>
                <a:cs typeface="+mn-cs"/>
              </a:rPr>
              <a:t> alla valorizzazione</a:t>
            </a:r>
            <a:endParaRPr lang="en-US" sz="3200" b="1" kern="1800" dirty="0">
              <a:solidFill>
                <a:schemeClr val="tx2"/>
              </a:solidFill>
              <a:latin typeface="Calibri" panose="020F0502020204030204" pitchFamily="34" charset="0"/>
              <a:ea typeface="+mn-ea"/>
              <a:cs typeface="+mn-cs"/>
            </a:endParaRPr>
          </a:p>
        </p:txBody>
      </p:sp>
      <p:sp>
        <p:nvSpPr>
          <p:cNvPr id="7" name="CasellaDiTesto 6"/>
          <p:cNvSpPr txBox="1"/>
          <p:nvPr/>
        </p:nvSpPr>
        <p:spPr>
          <a:xfrm>
            <a:off x="2230555" y="3495455"/>
            <a:ext cx="5954502" cy="646331"/>
          </a:xfrm>
          <a:prstGeom prst="rect">
            <a:avLst/>
          </a:prstGeom>
          <a:noFill/>
        </p:spPr>
        <p:txBody>
          <a:bodyPr wrap="square" rtlCol="0">
            <a:spAutoFit/>
          </a:bodyPr>
          <a:lstStyle/>
          <a:p>
            <a:pPr algn="ctr"/>
            <a:r>
              <a:rPr lang="it-IT" dirty="0" smtClean="0">
                <a:solidFill>
                  <a:schemeClr val="accent1">
                    <a:lumMod val="50000"/>
                  </a:schemeClr>
                </a:solidFill>
                <a:latin typeface="Calibri" panose="020F0502020204030204" pitchFamily="34" charset="0"/>
              </a:rPr>
              <a:t>Istituto per i Polimeri, Compositi e Biomateriali</a:t>
            </a:r>
          </a:p>
          <a:p>
            <a:pPr algn="ctr"/>
            <a:r>
              <a:rPr lang="it-IT" dirty="0" smtClean="0">
                <a:solidFill>
                  <a:schemeClr val="accent1">
                    <a:lumMod val="50000"/>
                  </a:schemeClr>
                </a:solidFill>
                <a:latin typeface="Calibri" panose="020F0502020204030204" pitchFamily="34" charset="0"/>
              </a:rPr>
              <a:t>Consiglio Nazionale delle Ricerche</a:t>
            </a:r>
            <a:endParaRPr lang="it-IT" dirty="0">
              <a:solidFill>
                <a:schemeClr val="accent1">
                  <a:lumMod val="50000"/>
                </a:schemeClr>
              </a:solidFill>
              <a:latin typeface="Calibri" panose="020F0502020204030204" pitchFamily="34" charset="0"/>
            </a:endParaRPr>
          </a:p>
        </p:txBody>
      </p:sp>
      <p:sp>
        <p:nvSpPr>
          <p:cNvPr id="8" name="Titolo 1"/>
          <p:cNvSpPr txBox="1">
            <a:spLocks/>
          </p:cNvSpPr>
          <p:nvPr/>
        </p:nvSpPr>
        <p:spPr bwMode="auto">
          <a:xfrm>
            <a:off x="1868100" y="2812344"/>
            <a:ext cx="6895432"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ctr">
              <a:defRPr/>
            </a:pPr>
            <a:r>
              <a:rPr lang="it-IT" sz="2000" b="1" kern="1800" dirty="0" smtClean="0">
                <a:solidFill>
                  <a:schemeClr val="tx2"/>
                </a:solidFill>
                <a:latin typeface="Calibri" panose="020F0502020204030204" pitchFamily="34" charset="0"/>
                <a:ea typeface="+mn-ea"/>
                <a:cs typeface="+mn-cs"/>
              </a:rPr>
              <a:t>Mariacristina Cocca, Maria Emanuela Errico</a:t>
            </a:r>
            <a:endParaRPr lang="en-US" sz="2000" b="1" kern="1800" dirty="0">
              <a:solidFill>
                <a:schemeClr val="tx2"/>
              </a:solidFill>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smtClean="0">
                <a:solidFill>
                  <a:schemeClr val="tx2"/>
                </a:solidFill>
                <a:latin typeface="Calibri" panose="020F0502020204030204" pitchFamily="34" charset="0"/>
                <a:ea typeface="+mn-ea"/>
                <a:cs typeface="Calibri" panose="020F0502020204030204" pitchFamily="34" charset="0"/>
              </a:rPr>
              <a:t>Plastic &amp; Environment </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pic>
        <p:nvPicPr>
          <p:cNvPr id="4" name="Immagine 3"/>
          <p:cNvPicPr>
            <a:picLocks noChangeAspect="1"/>
          </p:cNvPicPr>
          <p:nvPr/>
        </p:nvPicPr>
        <p:blipFill>
          <a:blip r:embed="rId3"/>
          <a:stretch>
            <a:fillRect/>
          </a:stretch>
        </p:blipFill>
        <p:spPr>
          <a:xfrm>
            <a:off x="-1" y="1836450"/>
            <a:ext cx="2982091" cy="1739554"/>
          </a:xfrm>
          <a:prstGeom prst="rect">
            <a:avLst/>
          </a:prstGeom>
        </p:spPr>
      </p:pic>
      <p:pic>
        <p:nvPicPr>
          <p:cNvPr id="10" name="Immagine 9"/>
          <p:cNvPicPr>
            <a:picLocks noChangeAspect="1"/>
          </p:cNvPicPr>
          <p:nvPr/>
        </p:nvPicPr>
        <p:blipFill rotWithShape="1">
          <a:blip r:embed="rId4"/>
          <a:srcRect l="1745" r="2311" b="4418"/>
          <a:stretch/>
        </p:blipFill>
        <p:spPr>
          <a:xfrm>
            <a:off x="2815153" y="446566"/>
            <a:ext cx="4450318" cy="5223885"/>
          </a:xfrm>
          <a:prstGeom prst="rect">
            <a:avLst/>
          </a:prstGeom>
        </p:spPr>
      </p:pic>
      <p:sp>
        <p:nvSpPr>
          <p:cNvPr id="5" name="Rettangolo 4"/>
          <p:cNvSpPr/>
          <p:nvPr/>
        </p:nvSpPr>
        <p:spPr>
          <a:xfrm>
            <a:off x="104959" y="3732919"/>
            <a:ext cx="2772172" cy="954107"/>
          </a:xfrm>
          <a:prstGeom prst="rect">
            <a:avLst/>
          </a:prstGeom>
        </p:spPr>
        <p:txBody>
          <a:bodyPr wrap="square">
            <a:spAutoFit/>
          </a:bodyPr>
          <a:lstStyle/>
          <a:p>
            <a:r>
              <a:rPr lang="en-US" sz="1400" dirty="0">
                <a:solidFill>
                  <a:schemeClr val="accent1">
                    <a:lumMod val="50000"/>
                  </a:schemeClr>
                </a:solidFill>
                <a:latin typeface="Calibri" panose="020F0502020204030204" pitchFamily="34" charset="0"/>
                <a:cs typeface="Calibri" panose="020F0502020204030204" pitchFamily="34" charset="0"/>
              </a:rPr>
              <a:t>European plastics converters demand by segment in 2019 [</a:t>
            </a:r>
            <a:r>
              <a:rPr lang="en-US" sz="1400" i="1" dirty="0" err="1">
                <a:solidFill>
                  <a:schemeClr val="accent1">
                    <a:lumMod val="50000"/>
                  </a:schemeClr>
                </a:solidFill>
                <a:latin typeface="Calibri" panose="020F0502020204030204" pitchFamily="34" charset="0"/>
                <a:cs typeface="Calibri" panose="020F0502020204030204" pitchFamily="34" charset="0"/>
              </a:rPr>
              <a:t>PlasticsEurope</a:t>
            </a:r>
            <a:r>
              <a:rPr lang="en-US" sz="1400" i="1" dirty="0">
                <a:solidFill>
                  <a:schemeClr val="accent1">
                    <a:lumMod val="50000"/>
                  </a:schemeClr>
                </a:solidFill>
                <a:latin typeface="Calibri" panose="020F0502020204030204" pitchFamily="34" charset="0"/>
                <a:cs typeface="Calibri" panose="020F0502020204030204" pitchFamily="34" charset="0"/>
              </a:rPr>
              <a:t>, Plastics – the Facts 2020</a:t>
            </a:r>
            <a:r>
              <a:rPr lang="en-US" sz="1400" dirty="0">
                <a:solidFill>
                  <a:schemeClr val="accent1">
                    <a:lumMod val="50000"/>
                  </a:schemeClr>
                </a:solidFill>
                <a:latin typeface="Calibri" panose="020F0502020204030204" pitchFamily="34" charset="0"/>
                <a:cs typeface="Calibri" panose="020F0502020204030204" pitchFamily="34" charset="0"/>
              </a:rPr>
              <a:t>]</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pic>
        <p:nvPicPr>
          <p:cNvPr id="13" name="Immagine 12"/>
          <p:cNvPicPr>
            <a:picLocks noChangeAspect="1"/>
          </p:cNvPicPr>
          <p:nvPr/>
        </p:nvPicPr>
        <p:blipFill>
          <a:blip r:embed="rId5"/>
          <a:stretch>
            <a:fillRect/>
          </a:stretch>
        </p:blipFill>
        <p:spPr>
          <a:xfrm>
            <a:off x="7521106" y="2017958"/>
            <a:ext cx="2521959" cy="3652493"/>
          </a:xfrm>
          <a:prstGeom prst="rect">
            <a:avLst/>
          </a:prstGeom>
        </p:spPr>
      </p:pic>
      <p:sp>
        <p:nvSpPr>
          <p:cNvPr id="14" name="Rettangolo 13"/>
          <p:cNvSpPr/>
          <p:nvPr/>
        </p:nvSpPr>
        <p:spPr>
          <a:xfrm>
            <a:off x="7413459" y="611453"/>
            <a:ext cx="2629606" cy="954107"/>
          </a:xfrm>
          <a:prstGeom prst="rect">
            <a:avLst/>
          </a:prstGeom>
        </p:spPr>
        <p:txBody>
          <a:bodyPr wrap="square">
            <a:spAutoFit/>
          </a:bodyPr>
          <a:lstStyle/>
          <a:p>
            <a:pPr algn="just"/>
            <a:r>
              <a:rPr lang="en-US" sz="1400" dirty="0">
                <a:solidFill>
                  <a:schemeClr val="accent1">
                    <a:lumMod val="50000"/>
                  </a:schemeClr>
                </a:solidFill>
                <a:latin typeface="Calibri" panose="020F0502020204030204" pitchFamily="34" charset="0"/>
                <a:cs typeface="Calibri" panose="020F0502020204030204" pitchFamily="34" charset="0"/>
              </a:rPr>
              <a:t>The Single-Use Plastics Directive — Directive (EU) 2019/904 of the European Parliament and of the Council of 5 June 2019</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pic>
        <p:nvPicPr>
          <p:cNvPr id="15" name="Immagine 14"/>
          <p:cNvPicPr>
            <a:picLocks noChangeAspect="1"/>
          </p:cNvPicPr>
          <p:nvPr/>
        </p:nvPicPr>
        <p:blipFill>
          <a:blip r:embed="rId6"/>
          <a:stretch>
            <a:fillRect/>
          </a:stretch>
        </p:blipFill>
        <p:spPr>
          <a:xfrm>
            <a:off x="8925539" y="1603913"/>
            <a:ext cx="1139437" cy="491742"/>
          </a:xfrm>
          <a:prstGeom prst="rect">
            <a:avLst/>
          </a:prstGeom>
        </p:spPr>
      </p:pic>
      <p:cxnSp>
        <p:nvCxnSpPr>
          <p:cNvPr id="11"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007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tx2"/>
                </a:solidFill>
                <a:latin typeface="Calibri" panose="020F0502020204030204" pitchFamily="34" charset="0"/>
                <a:ea typeface="+mn-ea"/>
                <a:cs typeface="Calibri" panose="020F0502020204030204" pitchFamily="34" charset="0"/>
              </a:rPr>
              <a:t>D</a:t>
            </a:r>
            <a:r>
              <a:rPr lang="en-US" sz="1984" b="1" kern="1800" dirty="0" smtClean="0">
                <a:solidFill>
                  <a:schemeClr val="tx2"/>
                </a:solidFill>
                <a:latin typeface="Calibri" panose="020F0502020204030204" pitchFamily="34" charset="0"/>
                <a:ea typeface="+mn-ea"/>
                <a:cs typeface="Calibri" panose="020F0502020204030204" pitchFamily="34" charset="0"/>
              </a:rPr>
              <a:t>egradation of biodegradable </a:t>
            </a:r>
            <a:r>
              <a:rPr lang="en-US" sz="1984" b="1" kern="1800" dirty="0" err="1" smtClean="0">
                <a:solidFill>
                  <a:schemeClr val="tx2"/>
                </a:solidFill>
                <a:latin typeface="Calibri" panose="020F0502020204030204" pitchFamily="34" charset="0"/>
                <a:ea typeface="+mn-ea"/>
                <a:cs typeface="Calibri" panose="020F0502020204030204" pitchFamily="34" charset="0"/>
              </a:rPr>
              <a:t>polyestsers</a:t>
            </a:r>
            <a:r>
              <a:rPr lang="en-US" sz="1984" b="1" kern="1800" dirty="0" smtClean="0">
                <a:solidFill>
                  <a:schemeClr val="tx2"/>
                </a:solidFill>
                <a:latin typeface="Calibri" panose="020F0502020204030204" pitchFamily="34" charset="0"/>
                <a:ea typeface="+mn-ea"/>
                <a:cs typeface="Calibri" panose="020F0502020204030204" pitchFamily="34" charset="0"/>
              </a:rPr>
              <a:t> in sand </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pic>
        <p:nvPicPr>
          <p:cNvPr id="6" name="Immagine 5"/>
          <p:cNvPicPr>
            <a:picLocks noChangeAspect="1"/>
          </p:cNvPicPr>
          <p:nvPr/>
        </p:nvPicPr>
        <p:blipFill>
          <a:blip r:embed="rId3"/>
          <a:stretch>
            <a:fillRect/>
          </a:stretch>
        </p:blipFill>
        <p:spPr>
          <a:xfrm>
            <a:off x="335357" y="4412679"/>
            <a:ext cx="3318869" cy="1242381"/>
          </a:xfrm>
          <a:prstGeom prst="rect">
            <a:avLst/>
          </a:prstGeom>
        </p:spPr>
      </p:pic>
      <p:pic>
        <p:nvPicPr>
          <p:cNvPr id="7" name="Immagine 6"/>
          <p:cNvPicPr>
            <a:picLocks noChangeAspect="1"/>
          </p:cNvPicPr>
          <p:nvPr/>
        </p:nvPicPr>
        <p:blipFill>
          <a:blip r:embed="rId4"/>
          <a:stretch>
            <a:fillRect/>
          </a:stretch>
        </p:blipFill>
        <p:spPr>
          <a:xfrm>
            <a:off x="4179497" y="618814"/>
            <a:ext cx="5415106" cy="2367564"/>
          </a:xfrm>
          <a:prstGeom prst="rect">
            <a:avLst/>
          </a:prstGeom>
        </p:spPr>
      </p:pic>
      <p:pic>
        <p:nvPicPr>
          <p:cNvPr id="9" name="Immagine 8"/>
          <p:cNvPicPr>
            <a:picLocks noChangeAspect="1"/>
          </p:cNvPicPr>
          <p:nvPr/>
        </p:nvPicPr>
        <p:blipFill>
          <a:blip r:embed="rId5"/>
          <a:stretch>
            <a:fillRect/>
          </a:stretch>
        </p:blipFill>
        <p:spPr>
          <a:xfrm>
            <a:off x="42949" y="743546"/>
            <a:ext cx="1191419" cy="2054434"/>
          </a:xfrm>
          <a:prstGeom prst="rect">
            <a:avLst/>
          </a:prstGeom>
        </p:spPr>
      </p:pic>
      <p:sp>
        <p:nvSpPr>
          <p:cNvPr id="11" name="Rettangolo 10"/>
          <p:cNvSpPr/>
          <p:nvPr/>
        </p:nvSpPr>
        <p:spPr>
          <a:xfrm>
            <a:off x="1332249" y="816475"/>
            <a:ext cx="2683436" cy="1815882"/>
          </a:xfrm>
          <a:prstGeom prst="rect">
            <a:avLst/>
          </a:prstGeom>
        </p:spPr>
        <p:txBody>
          <a:bodyPr wrap="square">
            <a:spAutoFit/>
          </a:bodyPr>
          <a:lstStyle/>
          <a:p>
            <a:pPr algn="just"/>
            <a:r>
              <a:rPr lang="it-IT" sz="1400" dirty="0">
                <a:solidFill>
                  <a:schemeClr val="accent1">
                    <a:lumMod val="50000"/>
                  </a:schemeClr>
                </a:solidFill>
                <a:latin typeface="Calibri" panose="020F0502020204030204" pitchFamily="34" charset="0"/>
                <a:cs typeface="Calibri" panose="020F0502020204030204" pitchFamily="34" charset="0"/>
              </a:rPr>
              <a:t>In </a:t>
            </a:r>
            <a:r>
              <a:rPr lang="it-IT" sz="1400" dirty="0" err="1">
                <a:solidFill>
                  <a:schemeClr val="accent1">
                    <a:lumMod val="50000"/>
                  </a:schemeClr>
                </a:solidFill>
                <a:latin typeface="Calibri" panose="020F0502020204030204" pitchFamily="34" charset="0"/>
                <a:cs typeface="Calibri" panose="020F0502020204030204" pitchFamily="34" charset="0"/>
              </a:rPr>
              <a:t>order</a:t>
            </a:r>
            <a:r>
              <a:rPr lang="it-IT" sz="1400" dirty="0">
                <a:solidFill>
                  <a:schemeClr val="accent1">
                    <a:lumMod val="50000"/>
                  </a:schemeClr>
                </a:solidFill>
                <a:latin typeface="Calibri" panose="020F0502020204030204" pitchFamily="34" charset="0"/>
                <a:cs typeface="Calibri" panose="020F0502020204030204" pitchFamily="34" charset="0"/>
              </a:rPr>
              <a:t> to investigate the </a:t>
            </a:r>
            <a:r>
              <a:rPr lang="it-IT" sz="1400" dirty="0" err="1">
                <a:solidFill>
                  <a:schemeClr val="accent1">
                    <a:lumMod val="50000"/>
                  </a:schemeClr>
                </a:solidFill>
                <a:latin typeface="Calibri" panose="020F0502020204030204" pitchFamily="34" charset="0"/>
                <a:cs typeface="Calibri" panose="020F0502020204030204" pitchFamily="34" charset="0"/>
              </a:rPr>
              <a:t>degradation</a:t>
            </a:r>
            <a:r>
              <a:rPr lang="it-IT" sz="1400" dirty="0">
                <a:solidFill>
                  <a:schemeClr val="accent1">
                    <a:lumMod val="50000"/>
                  </a:schemeClr>
                </a:solidFill>
                <a:latin typeface="Calibri" panose="020F0502020204030204" pitchFamily="34" charset="0"/>
                <a:cs typeface="Calibri" panose="020F0502020204030204" pitchFamily="34" charset="0"/>
              </a:rPr>
              <a:t> of </a:t>
            </a:r>
            <a:r>
              <a:rPr lang="it-IT" sz="1400" dirty="0" err="1">
                <a:solidFill>
                  <a:schemeClr val="accent1">
                    <a:lumMod val="50000"/>
                  </a:schemeClr>
                </a:solidFill>
                <a:latin typeface="Calibri" panose="020F0502020204030204" pitchFamily="34" charset="0"/>
                <a:cs typeface="Calibri" panose="020F0502020204030204" pitchFamily="34" charset="0"/>
              </a:rPr>
              <a:t>biodegradable</a:t>
            </a:r>
            <a:r>
              <a:rPr lang="it-IT" sz="1400" dirty="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polymers</a:t>
            </a:r>
            <a:r>
              <a:rPr lang="it-IT" sz="1400" dirty="0">
                <a:solidFill>
                  <a:schemeClr val="accent1">
                    <a:lumMod val="50000"/>
                  </a:schemeClr>
                </a:solidFill>
                <a:latin typeface="Calibri" panose="020F0502020204030204" pitchFamily="34" charset="0"/>
                <a:cs typeface="Calibri" panose="020F0502020204030204" pitchFamily="34" charset="0"/>
              </a:rPr>
              <a:t> in a marine habitat, film </a:t>
            </a:r>
            <a:r>
              <a:rPr lang="it-IT" sz="1400" dirty="0" err="1">
                <a:solidFill>
                  <a:schemeClr val="accent1">
                    <a:lumMod val="50000"/>
                  </a:schemeClr>
                </a:solidFill>
                <a:latin typeface="Calibri" panose="020F0502020204030204" pitchFamily="34" charset="0"/>
                <a:cs typeface="Calibri" panose="020F0502020204030204" pitchFamily="34" charset="0"/>
              </a:rPr>
              <a:t>specimens</a:t>
            </a:r>
            <a:r>
              <a:rPr lang="it-IT" sz="1400" dirty="0">
                <a:solidFill>
                  <a:schemeClr val="accent1">
                    <a:lumMod val="50000"/>
                  </a:schemeClr>
                </a:solidFill>
                <a:latin typeface="Calibri" panose="020F0502020204030204" pitchFamily="34" charset="0"/>
                <a:cs typeface="Calibri" panose="020F0502020204030204" pitchFamily="34" charset="0"/>
              </a:rPr>
              <a:t> of </a:t>
            </a:r>
            <a:r>
              <a:rPr lang="it-IT" sz="1400" dirty="0" err="1">
                <a:solidFill>
                  <a:schemeClr val="accent1">
                    <a:lumMod val="50000"/>
                  </a:schemeClr>
                </a:solidFill>
                <a:latin typeface="Calibri" panose="020F0502020204030204" pitchFamily="34" charset="0"/>
                <a:cs typeface="Calibri" panose="020F0502020204030204" pitchFamily="34" charset="0"/>
              </a:rPr>
              <a:t>poly</a:t>
            </a:r>
            <a:r>
              <a:rPr lang="it-IT" sz="1400" dirty="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lactic</a:t>
            </a:r>
            <a:r>
              <a:rPr lang="it-IT" sz="1400" dirty="0">
                <a:solidFill>
                  <a:schemeClr val="accent1">
                    <a:lumMod val="50000"/>
                  </a:schemeClr>
                </a:solidFill>
                <a:latin typeface="Calibri" panose="020F0502020204030204" pitchFamily="34" charset="0"/>
                <a:cs typeface="Calibri" panose="020F0502020204030204" pitchFamily="34" charset="0"/>
              </a:rPr>
              <a:t> acid (PLA), </a:t>
            </a:r>
            <a:r>
              <a:rPr lang="it-IT" sz="1400" dirty="0" err="1">
                <a:solidFill>
                  <a:schemeClr val="accent1">
                    <a:lumMod val="50000"/>
                  </a:schemeClr>
                </a:solidFill>
                <a:latin typeface="Calibri" panose="020F0502020204030204" pitchFamily="34" charset="0"/>
                <a:cs typeface="Calibri" panose="020F0502020204030204" pitchFamily="34" charset="0"/>
              </a:rPr>
              <a:t>polycaprolactone</a:t>
            </a:r>
            <a:r>
              <a:rPr lang="it-IT" sz="1400" dirty="0">
                <a:solidFill>
                  <a:schemeClr val="accent1">
                    <a:lumMod val="50000"/>
                  </a:schemeClr>
                </a:solidFill>
                <a:latin typeface="Calibri" panose="020F0502020204030204" pitchFamily="34" charset="0"/>
                <a:cs typeface="Calibri" panose="020F0502020204030204" pitchFamily="34" charset="0"/>
              </a:rPr>
              <a:t> (PCL), </a:t>
            </a:r>
            <a:r>
              <a:rPr lang="it-IT" sz="1400" dirty="0" err="1">
                <a:solidFill>
                  <a:schemeClr val="accent1">
                    <a:lumMod val="50000"/>
                  </a:schemeClr>
                </a:solidFill>
                <a:latin typeface="Calibri" panose="020F0502020204030204" pitchFamily="34" charset="0"/>
                <a:cs typeface="Calibri" panose="020F0502020204030204" pitchFamily="34" charset="0"/>
              </a:rPr>
              <a:t>polyhydroxybutyrate</a:t>
            </a:r>
            <a:r>
              <a:rPr lang="it-IT" sz="1400" dirty="0">
                <a:solidFill>
                  <a:schemeClr val="accent1">
                    <a:lumMod val="50000"/>
                  </a:schemeClr>
                </a:solidFill>
                <a:latin typeface="Calibri" panose="020F0502020204030204" pitchFamily="34" charset="0"/>
                <a:cs typeface="Calibri" panose="020F0502020204030204" pitchFamily="34" charset="0"/>
              </a:rPr>
              <a:t> (PHB) and </a:t>
            </a:r>
            <a:r>
              <a:rPr lang="it-IT" sz="1400" dirty="0" err="1">
                <a:solidFill>
                  <a:schemeClr val="accent1">
                    <a:lumMod val="50000"/>
                  </a:schemeClr>
                </a:solidFill>
                <a:latin typeface="Calibri" panose="020F0502020204030204" pitchFamily="34" charset="0"/>
                <a:cs typeface="Calibri" panose="020F0502020204030204" pitchFamily="34" charset="0"/>
              </a:rPr>
              <a:t>polybutylene</a:t>
            </a:r>
            <a:r>
              <a:rPr lang="it-IT" sz="1400" dirty="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succinate</a:t>
            </a:r>
            <a:r>
              <a:rPr lang="it-IT" sz="1400" dirty="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adipate</a:t>
            </a:r>
            <a:r>
              <a:rPr lang="it-IT" sz="1400" dirty="0">
                <a:solidFill>
                  <a:schemeClr val="accent1">
                    <a:lumMod val="50000"/>
                  </a:schemeClr>
                </a:solidFill>
                <a:latin typeface="Calibri" panose="020F0502020204030204" pitchFamily="34" charset="0"/>
                <a:cs typeface="Calibri" panose="020F0502020204030204" pitchFamily="34" charset="0"/>
              </a:rPr>
              <a:t> (PBSA) </a:t>
            </a:r>
            <a:r>
              <a:rPr lang="it-IT" sz="1400" dirty="0" err="1">
                <a:solidFill>
                  <a:schemeClr val="accent1">
                    <a:lumMod val="50000"/>
                  </a:schemeClr>
                </a:solidFill>
                <a:latin typeface="Calibri" panose="020F0502020204030204" pitchFamily="34" charset="0"/>
                <a:cs typeface="Calibri" panose="020F0502020204030204" pitchFamily="34" charset="0"/>
              </a:rPr>
              <a:t>were</a:t>
            </a:r>
            <a:r>
              <a:rPr lang="it-IT" sz="1400" dirty="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buried</a:t>
            </a:r>
            <a:r>
              <a:rPr lang="it-IT" sz="1400" dirty="0">
                <a:solidFill>
                  <a:schemeClr val="accent1">
                    <a:lumMod val="50000"/>
                  </a:schemeClr>
                </a:solidFill>
                <a:latin typeface="Calibri" panose="020F0502020204030204" pitchFamily="34" charset="0"/>
                <a:cs typeface="Calibri" panose="020F0502020204030204" pitchFamily="34" charset="0"/>
              </a:rPr>
              <a:t> in </a:t>
            </a:r>
            <a:r>
              <a:rPr lang="it-IT" sz="1400" dirty="0" err="1">
                <a:solidFill>
                  <a:schemeClr val="accent1">
                    <a:lumMod val="50000"/>
                  </a:schemeClr>
                </a:solidFill>
                <a:latin typeface="Calibri" panose="020F0502020204030204" pitchFamily="34" charset="0"/>
                <a:cs typeface="Calibri" panose="020F0502020204030204" pitchFamily="34" charset="0"/>
              </a:rPr>
              <a:t>sand</a:t>
            </a:r>
            <a:r>
              <a:rPr lang="it-IT" sz="1400" dirty="0">
                <a:solidFill>
                  <a:schemeClr val="accent1">
                    <a:lumMod val="50000"/>
                  </a:schemeClr>
                </a:solidFill>
                <a:latin typeface="Calibri" panose="020F0502020204030204" pitchFamily="34" charset="0"/>
                <a:cs typeface="Calibri" panose="020F0502020204030204" pitchFamily="34" charset="0"/>
              </a:rPr>
              <a:t> </a:t>
            </a:r>
          </a:p>
        </p:txBody>
      </p:sp>
      <p:pic>
        <p:nvPicPr>
          <p:cNvPr id="13" name="Immagine 12"/>
          <p:cNvPicPr>
            <a:picLocks noChangeAspect="1"/>
          </p:cNvPicPr>
          <p:nvPr/>
        </p:nvPicPr>
        <p:blipFill>
          <a:blip r:embed="rId6"/>
          <a:stretch>
            <a:fillRect/>
          </a:stretch>
        </p:blipFill>
        <p:spPr>
          <a:xfrm>
            <a:off x="3749183" y="3003894"/>
            <a:ext cx="6275733" cy="2666557"/>
          </a:xfrm>
          <a:prstGeom prst="rect">
            <a:avLst/>
          </a:prstGeom>
        </p:spPr>
      </p:pic>
      <p:sp>
        <p:nvSpPr>
          <p:cNvPr id="15" name="Rettangolo 14"/>
          <p:cNvSpPr/>
          <p:nvPr/>
        </p:nvSpPr>
        <p:spPr>
          <a:xfrm>
            <a:off x="-1" y="2806063"/>
            <a:ext cx="3706234" cy="1600438"/>
          </a:xfrm>
          <a:prstGeom prst="rect">
            <a:avLst/>
          </a:prstGeom>
        </p:spPr>
        <p:txBody>
          <a:bodyPr wrap="square">
            <a:spAutoFit/>
          </a:bodyPr>
          <a:lstStyle/>
          <a:p>
            <a:pPr algn="just"/>
            <a:r>
              <a:rPr lang="en-US" sz="1400" dirty="0">
                <a:solidFill>
                  <a:schemeClr val="accent1">
                    <a:lumMod val="50000"/>
                  </a:schemeClr>
                </a:solidFill>
                <a:latin typeface="Calibri" panose="020F0502020204030204" pitchFamily="34" charset="0"/>
                <a:cs typeface="Calibri" panose="020F0502020204030204" pitchFamily="34" charset="0"/>
              </a:rPr>
              <a:t>The polyesters showed different degradation mechanisms and kinetics.</a:t>
            </a:r>
          </a:p>
          <a:p>
            <a:pPr algn="just"/>
            <a:r>
              <a:rPr lang="en-US" sz="1400" dirty="0">
                <a:solidFill>
                  <a:schemeClr val="accent1">
                    <a:lumMod val="50000"/>
                  </a:schemeClr>
                </a:solidFill>
                <a:latin typeface="Calibri" panose="020F0502020204030204" pitchFamily="34" charset="0"/>
                <a:cs typeface="Calibri" panose="020F0502020204030204" pitchFamily="34" charset="0"/>
              </a:rPr>
              <a:t>The degradation trend of the investigated materials in sand decreased in the order PHB &gt; PBSA &gt; PCL &gt; PLA. PLA, PCL and PBSA did not undergo complete degradation in sand during the testing time.</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cxnSp>
        <p:nvCxnSpPr>
          <p:cNvPr id="16"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170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rotWithShape="1">
          <a:blip r:embed="rId3"/>
          <a:srcRect r="6560"/>
          <a:stretch/>
        </p:blipFill>
        <p:spPr>
          <a:xfrm>
            <a:off x="4398503" y="2236407"/>
            <a:ext cx="5599567" cy="3442003"/>
          </a:xfrm>
          <a:prstGeom prst="rect">
            <a:avLst/>
          </a:prstGeom>
        </p:spPr>
      </p:pic>
      <p:sp>
        <p:nvSpPr>
          <p:cNvPr id="17" name="Rettangolo 16"/>
          <p:cNvSpPr/>
          <p:nvPr/>
        </p:nvSpPr>
        <p:spPr>
          <a:xfrm>
            <a:off x="6151833" y="711993"/>
            <a:ext cx="3724526" cy="1600438"/>
          </a:xfrm>
          <a:prstGeom prst="rect">
            <a:avLst/>
          </a:prstGeom>
        </p:spPr>
        <p:txBody>
          <a:bodyPr wrap="square">
            <a:spAutoFit/>
          </a:bodyPr>
          <a:lstStyle/>
          <a:p>
            <a:pPr algn="just"/>
            <a:r>
              <a:rPr lang="en-US" sz="1400" dirty="0">
                <a:solidFill>
                  <a:schemeClr val="accent1">
                    <a:lumMod val="50000"/>
                  </a:schemeClr>
                </a:solidFill>
                <a:latin typeface="Calibri" panose="020F0502020204030204" pitchFamily="34" charset="0"/>
                <a:cs typeface="Calibri" panose="020F0502020204030204" pitchFamily="34" charset="0"/>
              </a:rPr>
              <a:t>All polyesters, except PHB, present a similar trend in the crystallinity index </a:t>
            </a:r>
            <a:r>
              <a:rPr lang="en-US" sz="1400" dirty="0" err="1">
                <a:solidFill>
                  <a:schemeClr val="accent1">
                    <a:lumMod val="50000"/>
                  </a:schemeClr>
                </a:solidFill>
                <a:latin typeface="Calibri" panose="020F0502020204030204" pitchFamily="34" charset="0"/>
                <a:cs typeface="Calibri" panose="020F0502020204030204" pitchFamily="34" charset="0"/>
              </a:rPr>
              <a:t>X</a:t>
            </a:r>
            <a:r>
              <a:rPr lang="en-US" sz="1400" baseline="-25000" dirty="0" err="1">
                <a:solidFill>
                  <a:schemeClr val="accent1">
                    <a:lumMod val="50000"/>
                  </a:schemeClr>
                </a:solidFill>
                <a:latin typeface="Calibri" panose="020F0502020204030204" pitchFamily="34" charset="0"/>
                <a:cs typeface="Calibri" panose="020F0502020204030204" pitchFamily="34" charset="0"/>
              </a:rPr>
              <a:t>c</a:t>
            </a:r>
            <a:r>
              <a:rPr lang="en-US" sz="1400" dirty="0">
                <a:solidFill>
                  <a:schemeClr val="accent1">
                    <a:lumMod val="50000"/>
                  </a:schemeClr>
                </a:solidFill>
                <a:latin typeface="Calibri" panose="020F0502020204030204" pitchFamily="34" charset="0"/>
                <a:cs typeface="Calibri" panose="020F0502020204030204" pitchFamily="34" charset="0"/>
              </a:rPr>
              <a:t> during burial time: </a:t>
            </a:r>
            <a:r>
              <a:rPr lang="en-US" sz="1400" dirty="0" err="1">
                <a:solidFill>
                  <a:schemeClr val="accent1">
                    <a:lumMod val="50000"/>
                  </a:schemeClr>
                </a:solidFill>
                <a:latin typeface="Calibri" panose="020F0502020204030204" pitchFamily="34" charset="0"/>
                <a:cs typeface="Calibri" panose="020F0502020204030204" pitchFamily="34" charset="0"/>
              </a:rPr>
              <a:t>X</a:t>
            </a:r>
            <a:r>
              <a:rPr lang="en-US" sz="1400" baseline="-25000" dirty="0" err="1">
                <a:solidFill>
                  <a:schemeClr val="accent1">
                    <a:lumMod val="50000"/>
                  </a:schemeClr>
                </a:solidFill>
                <a:latin typeface="Calibri" panose="020F0502020204030204" pitchFamily="34" charset="0"/>
                <a:cs typeface="Calibri" panose="020F0502020204030204" pitchFamily="34" charset="0"/>
              </a:rPr>
              <a:t>c</a:t>
            </a:r>
            <a:r>
              <a:rPr lang="en-US" sz="1400" dirty="0">
                <a:solidFill>
                  <a:schemeClr val="accent1">
                    <a:lumMod val="50000"/>
                  </a:schemeClr>
                </a:solidFill>
                <a:latin typeface="Calibri" panose="020F0502020204030204" pitchFamily="34" charset="0"/>
                <a:cs typeface="Calibri" panose="020F0502020204030204" pitchFamily="34" charset="0"/>
              </a:rPr>
              <a:t> remains nearly constant in the first stages of burial and then after longer burial time its value increases. Buried samples presented a lower thermal stability (Td) due to their degradation state.</a:t>
            </a:r>
          </a:p>
        </p:txBody>
      </p:sp>
      <p:pic>
        <p:nvPicPr>
          <p:cNvPr id="19" name="Immagine 18"/>
          <p:cNvPicPr>
            <a:picLocks noChangeAspect="1"/>
          </p:cNvPicPr>
          <p:nvPr/>
        </p:nvPicPr>
        <p:blipFill>
          <a:blip r:embed="rId4"/>
          <a:stretch>
            <a:fillRect/>
          </a:stretch>
        </p:blipFill>
        <p:spPr>
          <a:xfrm>
            <a:off x="-1" y="611453"/>
            <a:ext cx="2976563" cy="1956370"/>
          </a:xfrm>
          <a:prstGeom prst="rect">
            <a:avLst/>
          </a:prstGeom>
        </p:spPr>
      </p:pic>
      <p:sp>
        <p:nvSpPr>
          <p:cNvPr id="21" name="Rettangolo 20"/>
          <p:cNvSpPr/>
          <p:nvPr/>
        </p:nvSpPr>
        <p:spPr>
          <a:xfrm>
            <a:off x="0" y="2633874"/>
            <a:ext cx="4398504" cy="2677656"/>
          </a:xfrm>
          <a:prstGeom prst="rect">
            <a:avLst/>
          </a:prstGeom>
        </p:spPr>
        <p:txBody>
          <a:bodyPr wrap="square">
            <a:spAutoFit/>
          </a:bodyPr>
          <a:lstStyle/>
          <a:p>
            <a:pPr algn="just"/>
            <a:r>
              <a:rPr lang="en-US" sz="1400" dirty="0">
                <a:solidFill>
                  <a:schemeClr val="accent1">
                    <a:lumMod val="50000"/>
                  </a:schemeClr>
                </a:solidFill>
                <a:latin typeface="Calibri" panose="020F0502020204030204" pitchFamily="34" charset="0"/>
                <a:cs typeface="Calibri" panose="020F0502020204030204" pitchFamily="34" charset="0"/>
              </a:rPr>
              <a:t>PLA: no significant changes in the chemical structure.</a:t>
            </a:r>
          </a:p>
          <a:p>
            <a:pPr algn="just"/>
            <a:r>
              <a:rPr lang="en-US" sz="1400" dirty="0">
                <a:solidFill>
                  <a:schemeClr val="accent1">
                    <a:lumMod val="50000"/>
                  </a:schemeClr>
                </a:solidFill>
                <a:latin typeface="Calibri" panose="020F0502020204030204" pitchFamily="34" charset="0"/>
                <a:cs typeface="Calibri" panose="020F0502020204030204" pitchFamily="34" charset="0"/>
              </a:rPr>
              <a:t>PCL:  a decrease in bands at 1720 cm</a:t>
            </a:r>
            <a:r>
              <a:rPr lang="en-US" sz="1400" baseline="30000" dirty="0">
                <a:solidFill>
                  <a:schemeClr val="accent1">
                    <a:lumMod val="50000"/>
                  </a:schemeClr>
                </a:solidFill>
                <a:latin typeface="Calibri" panose="020F0502020204030204" pitchFamily="34" charset="0"/>
                <a:cs typeface="Calibri" panose="020F0502020204030204" pitchFamily="34" charset="0"/>
              </a:rPr>
              <a:t>-1</a:t>
            </a:r>
            <a:r>
              <a:rPr lang="en-US" sz="1400" dirty="0">
                <a:solidFill>
                  <a:schemeClr val="accent1">
                    <a:lumMod val="50000"/>
                  </a:schemeClr>
                </a:solidFill>
                <a:latin typeface="Calibri" panose="020F0502020204030204" pitchFamily="34" charset="0"/>
                <a:cs typeface="Calibri" panose="020F0502020204030204" pitchFamily="34" charset="0"/>
              </a:rPr>
              <a:t> of the ester groups.</a:t>
            </a:r>
          </a:p>
          <a:p>
            <a:pPr algn="just"/>
            <a:r>
              <a:rPr lang="en-US" sz="1400" dirty="0">
                <a:solidFill>
                  <a:schemeClr val="accent1">
                    <a:lumMod val="50000"/>
                  </a:schemeClr>
                </a:solidFill>
                <a:latin typeface="Calibri" panose="020F0502020204030204" pitchFamily="34" charset="0"/>
                <a:cs typeface="Calibri" panose="020F0502020204030204" pitchFamily="34" charset="0"/>
              </a:rPr>
              <a:t>PBSA: decrease of the C=O stretching band at 1713 cm</a:t>
            </a:r>
            <a:r>
              <a:rPr lang="en-US" sz="1400" baseline="30000" dirty="0">
                <a:solidFill>
                  <a:schemeClr val="accent1">
                    <a:lumMod val="50000"/>
                  </a:schemeClr>
                </a:solidFill>
                <a:latin typeface="Calibri" panose="020F0502020204030204" pitchFamily="34" charset="0"/>
                <a:cs typeface="Calibri" panose="020F0502020204030204" pitchFamily="34" charset="0"/>
              </a:rPr>
              <a:t>-1 </a:t>
            </a:r>
            <a:r>
              <a:rPr lang="en-US" sz="1400" dirty="0">
                <a:solidFill>
                  <a:schemeClr val="accent1">
                    <a:lumMod val="50000"/>
                  </a:schemeClr>
                </a:solidFill>
                <a:latin typeface="Calibri" panose="020F0502020204030204" pitchFamily="34" charset="0"/>
                <a:cs typeface="Calibri" panose="020F0502020204030204" pitchFamily="34" charset="0"/>
              </a:rPr>
              <a:t>and of the -C-O-C- band at 1164 cm</a:t>
            </a:r>
            <a:r>
              <a:rPr lang="en-US" sz="1400" baseline="30000" dirty="0">
                <a:solidFill>
                  <a:schemeClr val="accent1">
                    <a:lumMod val="50000"/>
                  </a:schemeClr>
                </a:solidFill>
                <a:latin typeface="Calibri" panose="020F0502020204030204" pitchFamily="34" charset="0"/>
                <a:cs typeface="Calibri" panose="020F0502020204030204" pitchFamily="34" charset="0"/>
              </a:rPr>
              <a:t>-1</a:t>
            </a:r>
            <a:r>
              <a:rPr lang="en-US" sz="1400" dirty="0">
                <a:solidFill>
                  <a:schemeClr val="accent1">
                    <a:lumMod val="50000"/>
                  </a:schemeClr>
                </a:solidFill>
                <a:latin typeface="Calibri" panose="020F0502020204030204" pitchFamily="34" charset="0"/>
                <a:cs typeface="Calibri" panose="020F0502020204030204" pitchFamily="34" charset="0"/>
              </a:rPr>
              <a:t> and increase in the OH group, as a result of a progressive hydrolysis of the ester bonds.</a:t>
            </a:r>
          </a:p>
          <a:p>
            <a:pPr algn="just"/>
            <a:r>
              <a:rPr lang="en-US" sz="1400" dirty="0">
                <a:solidFill>
                  <a:schemeClr val="accent1">
                    <a:lumMod val="50000"/>
                  </a:schemeClr>
                </a:solidFill>
                <a:latin typeface="Calibri" panose="020F0502020204030204" pitchFamily="34" charset="0"/>
                <a:cs typeface="Calibri" panose="020F0502020204030204" pitchFamily="34" charset="0"/>
              </a:rPr>
              <a:t>PHB: decrease, with burial time, of the C=O stretching band at 1719 cm</a:t>
            </a:r>
            <a:r>
              <a:rPr lang="en-US" sz="1400" baseline="30000" dirty="0">
                <a:solidFill>
                  <a:schemeClr val="accent1">
                    <a:lumMod val="50000"/>
                  </a:schemeClr>
                </a:solidFill>
                <a:latin typeface="Calibri" panose="020F0502020204030204" pitchFamily="34" charset="0"/>
                <a:cs typeface="Calibri" panose="020F0502020204030204" pitchFamily="34" charset="0"/>
              </a:rPr>
              <a:t>-1</a:t>
            </a:r>
            <a:r>
              <a:rPr lang="en-US" sz="1400" dirty="0">
                <a:solidFill>
                  <a:schemeClr val="accent1">
                    <a:lumMod val="50000"/>
                  </a:schemeClr>
                </a:solidFill>
                <a:latin typeface="Calibri" panose="020F0502020204030204" pitchFamily="34" charset="0"/>
                <a:cs typeface="Calibri" panose="020F0502020204030204" pitchFamily="34" charset="0"/>
              </a:rPr>
              <a:t> and an increase of the OH group. The appearance of an absorption peak at 1570 cm</a:t>
            </a:r>
            <a:r>
              <a:rPr lang="en-US" sz="1400" baseline="30000" dirty="0">
                <a:solidFill>
                  <a:schemeClr val="accent1">
                    <a:lumMod val="50000"/>
                  </a:schemeClr>
                </a:solidFill>
                <a:latin typeface="Calibri" panose="020F0502020204030204" pitchFamily="34" charset="0"/>
                <a:cs typeface="Calibri" panose="020F0502020204030204" pitchFamily="34" charset="0"/>
              </a:rPr>
              <a:t>-1</a:t>
            </a:r>
            <a:r>
              <a:rPr lang="en-US" sz="1400" dirty="0">
                <a:solidFill>
                  <a:schemeClr val="accent1">
                    <a:lumMod val="50000"/>
                  </a:schemeClr>
                </a:solidFill>
                <a:latin typeface="Calibri" panose="020F0502020204030204" pitchFamily="34" charset="0"/>
                <a:cs typeface="Calibri" panose="020F0502020204030204" pitchFamily="34" charset="0"/>
              </a:rPr>
              <a:t> could indicate the occurrence of an enzymatic degradation since it could be assigned to the (N-H) bending of amides associated with protein </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pic>
        <p:nvPicPr>
          <p:cNvPr id="20" name="Immagine 19"/>
          <p:cNvPicPr>
            <a:picLocks noChangeAspect="1"/>
          </p:cNvPicPr>
          <p:nvPr/>
        </p:nvPicPr>
        <p:blipFill>
          <a:blip r:embed="rId5"/>
          <a:stretch>
            <a:fillRect/>
          </a:stretch>
        </p:blipFill>
        <p:spPr>
          <a:xfrm>
            <a:off x="2613594" y="636331"/>
            <a:ext cx="3286414" cy="1797258"/>
          </a:xfrm>
          <a:prstGeom prst="rect">
            <a:avLst/>
          </a:prstGeom>
        </p:spPr>
      </p:pic>
      <p:sp>
        <p:nvSpPr>
          <p:cNvPr id="18"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tx2"/>
                </a:solidFill>
                <a:latin typeface="Calibri" panose="020F0502020204030204" pitchFamily="34" charset="0"/>
                <a:ea typeface="+mn-ea"/>
                <a:cs typeface="Calibri" panose="020F0502020204030204" pitchFamily="34" charset="0"/>
              </a:rPr>
              <a:t>D</a:t>
            </a:r>
            <a:r>
              <a:rPr lang="en-US" sz="1984" b="1" kern="1800" dirty="0" smtClean="0">
                <a:solidFill>
                  <a:schemeClr val="tx2"/>
                </a:solidFill>
                <a:latin typeface="Calibri" panose="020F0502020204030204" pitchFamily="34" charset="0"/>
                <a:ea typeface="+mn-ea"/>
                <a:cs typeface="Calibri" panose="020F0502020204030204" pitchFamily="34" charset="0"/>
              </a:rPr>
              <a:t>egradation of biodegradable </a:t>
            </a:r>
            <a:r>
              <a:rPr lang="en-US" sz="1984" b="1" kern="1800" dirty="0" err="1" smtClean="0">
                <a:solidFill>
                  <a:schemeClr val="tx2"/>
                </a:solidFill>
                <a:latin typeface="Calibri" panose="020F0502020204030204" pitchFamily="34" charset="0"/>
                <a:ea typeface="+mn-ea"/>
                <a:cs typeface="Calibri" panose="020F0502020204030204" pitchFamily="34" charset="0"/>
              </a:rPr>
              <a:t>polyestsers</a:t>
            </a:r>
            <a:r>
              <a:rPr lang="en-US" sz="1984" b="1" kern="1800" dirty="0" smtClean="0">
                <a:solidFill>
                  <a:schemeClr val="tx2"/>
                </a:solidFill>
                <a:latin typeface="Calibri" panose="020F0502020204030204" pitchFamily="34" charset="0"/>
                <a:ea typeface="+mn-ea"/>
                <a:cs typeface="Calibri" panose="020F0502020204030204" pitchFamily="34" charset="0"/>
              </a:rPr>
              <a:t> in sand </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cxnSp>
        <p:nvCxnSpPr>
          <p:cNvPr id="22"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00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accent1">
                    <a:lumMod val="50000"/>
                  </a:schemeClr>
                </a:solidFill>
                <a:latin typeface="Calibri" panose="020F0502020204030204" pitchFamily="34" charset="0"/>
                <a:ea typeface="+mn-ea"/>
                <a:cs typeface="Calibri" panose="020F0502020204030204" pitchFamily="34" charset="0"/>
              </a:rPr>
              <a:t>Evaluation of recycling strategies for plastic marine pollutants</a:t>
            </a:r>
          </a:p>
        </p:txBody>
      </p:sp>
      <p:cxnSp>
        <p:nvCxnSpPr>
          <p:cNvPr id="5"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268584" y="600408"/>
            <a:ext cx="9806338" cy="369332"/>
          </a:xfrm>
          <a:prstGeom prst="rect">
            <a:avLst/>
          </a:prstGeom>
          <a:noFill/>
        </p:spPr>
        <p:txBody>
          <a:bodyPr wrap="square" rtlCol="0">
            <a:spAutoFit/>
          </a:bodyPr>
          <a:lstStyle/>
          <a:p>
            <a:pPr algn="just"/>
            <a:r>
              <a:rPr lang="en-US" b="1" kern="1800" dirty="0" smtClean="0">
                <a:solidFill>
                  <a:schemeClr val="accent1">
                    <a:lumMod val="50000"/>
                  </a:schemeClr>
                </a:solidFill>
                <a:latin typeface="Calibri" panose="020F0502020204030204"/>
              </a:rPr>
              <a:t>Polymers with similar processing conditions (PE, PP) → </a:t>
            </a:r>
            <a:r>
              <a:rPr lang="en-US" b="1" u="sng" kern="1800" dirty="0" smtClean="0">
                <a:solidFill>
                  <a:schemeClr val="accent1">
                    <a:lumMod val="50000"/>
                  </a:schemeClr>
                </a:solidFill>
                <a:effectLst>
                  <a:outerShdw blurRad="38100" dist="38100" dir="2700000" algn="tl">
                    <a:srgbClr val="000000">
                      <a:alpha val="43137"/>
                    </a:srgbClr>
                  </a:outerShdw>
                </a:effectLst>
                <a:latin typeface="Calibri" panose="020F0502020204030204"/>
              </a:rPr>
              <a:t>Milling + melt blending </a:t>
            </a:r>
            <a:r>
              <a:rPr lang="en-US" b="1" kern="1800" dirty="0" smtClean="0">
                <a:solidFill>
                  <a:schemeClr val="accent1">
                    <a:lumMod val="50000"/>
                  </a:schemeClr>
                </a:solidFill>
                <a:latin typeface="Calibri" panose="020F0502020204030204"/>
              </a:rPr>
              <a:t>→Composites</a:t>
            </a:r>
            <a:r>
              <a:rPr lang="en-US" b="1" u="sng" kern="1800" dirty="0" smtClean="0">
                <a:solidFill>
                  <a:schemeClr val="accent1">
                    <a:lumMod val="50000"/>
                  </a:schemeClr>
                </a:solidFill>
                <a:effectLst>
                  <a:outerShdw blurRad="38100" dist="38100" dir="2700000" algn="tl">
                    <a:srgbClr val="000000">
                      <a:alpha val="43137"/>
                    </a:srgbClr>
                  </a:outerShdw>
                </a:effectLst>
                <a:latin typeface="Calibri" panose="020F0502020204030204"/>
              </a:rPr>
              <a:t> </a:t>
            </a:r>
            <a:endParaRPr lang="en-US" b="1" u="sng" kern="1800" dirty="0">
              <a:solidFill>
                <a:schemeClr val="accent1">
                  <a:lumMod val="50000"/>
                </a:schemeClr>
              </a:solidFill>
              <a:effectLst>
                <a:outerShdw blurRad="38100" dist="38100" dir="2700000" algn="tl">
                  <a:srgbClr val="000000">
                    <a:alpha val="43137"/>
                  </a:srgbClr>
                </a:outerShdw>
              </a:effectLst>
              <a:latin typeface="Calibri" panose="020F0502020204030204"/>
            </a:endParaRPr>
          </a:p>
        </p:txBody>
      </p:sp>
      <p:sp>
        <p:nvSpPr>
          <p:cNvPr id="7" name="CasellaDiTesto 6"/>
          <p:cNvSpPr txBox="1"/>
          <p:nvPr/>
        </p:nvSpPr>
        <p:spPr>
          <a:xfrm>
            <a:off x="6912057" y="1242772"/>
            <a:ext cx="2825277" cy="2215991"/>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a:rPr>
              <a:t>Obtainment of polymer blends</a:t>
            </a:r>
          </a:p>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a:rPr>
              <a:t>Combination with recycled polymers to improve properties</a:t>
            </a:r>
          </a:p>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a:rPr>
              <a:t>Presence of non-</a:t>
            </a:r>
            <a:r>
              <a:rPr lang="en-US" sz="1600" b="1" kern="1800" dirty="0" err="1" smtClean="0">
                <a:solidFill>
                  <a:schemeClr val="accent1">
                    <a:lumMod val="50000"/>
                  </a:schemeClr>
                </a:solidFill>
                <a:latin typeface="Calibri" panose="020F0502020204030204"/>
              </a:rPr>
              <a:t>olefinic</a:t>
            </a:r>
            <a:r>
              <a:rPr lang="en-US" sz="1600" b="1" kern="1800" dirty="0" smtClean="0">
                <a:solidFill>
                  <a:schemeClr val="accent1">
                    <a:lumMod val="50000"/>
                  </a:schemeClr>
                </a:solidFill>
                <a:latin typeface="Calibri" panose="020F0502020204030204"/>
              </a:rPr>
              <a:t> fragments and contaminants</a:t>
            </a:r>
            <a:endParaRPr lang="en-US" sz="1600" b="1" kern="1800" dirty="0">
              <a:solidFill>
                <a:schemeClr val="accent1">
                  <a:lumMod val="50000"/>
                </a:schemeClr>
              </a:solidFill>
              <a:latin typeface="Calibri" panose="020F0502020204030204"/>
            </a:endParaRPr>
          </a:p>
        </p:txBody>
      </p:sp>
      <p:sp>
        <p:nvSpPr>
          <p:cNvPr id="8" name="Freccia ad arco 7"/>
          <p:cNvSpPr/>
          <p:nvPr/>
        </p:nvSpPr>
        <p:spPr>
          <a:xfrm>
            <a:off x="2567579" y="1557577"/>
            <a:ext cx="1407762" cy="1371899"/>
          </a:xfrm>
          <a:prstGeom prst="circularArrow">
            <a:avLst>
              <a:gd name="adj1" fmla="val 12500"/>
              <a:gd name="adj2" fmla="val 1142319"/>
              <a:gd name="adj3" fmla="val 20457681"/>
              <a:gd name="adj4" fmla="val 16003162"/>
              <a:gd name="adj5" fmla="val 125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9" name="CasellaDiTesto 8"/>
          <p:cNvSpPr txBox="1"/>
          <p:nvPr/>
        </p:nvSpPr>
        <p:spPr>
          <a:xfrm>
            <a:off x="741171" y="2644753"/>
            <a:ext cx="2442738" cy="307777"/>
          </a:xfrm>
          <a:prstGeom prst="rect">
            <a:avLst/>
          </a:prstGeom>
          <a:noFill/>
        </p:spPr>
        <p:txBody>
          <a:bodyPr wrap="square" rtlCol="0">
            <a:spAutoFit/>
          </a:bodyPr>
          <a:lstStyle/>
          <a:p>
            <a:pPr algn="ctr"/>
            <a:r>
              <a:rPr lang="it-IT" sz="1400" dirty="0" err="1" smtClean="0">
                <a:solidFill>
                  <a:schemeClr val="accent1">
                    <a:lumMod val="50000"/>
                  </a:schemeClr>
                </a:solidFill>
              </a:rPr>
              <a:t>Polyolefins</a:t>
            </a:r>
            <a:r>
              <a:rPr lang="it-IT" sz="1400" dirty="0" smtClean="0">
                <a:solidFill>
                  <a:schemeClr val="accent1">
                    <a:lumMod val="50000"/>
                  </a:schemeClr>
                </a:solidFill>
              </a:rPr>
              <a:t> from marine </a:t>
            </a:r>
            <a:r>
              <a:rPr lang="it-IT" sz="1400" dirty="0" err="1" smtClean="0">
                <a:solidFill>
                  <a:schemeClr val="accent1">
                    <a:lumMod val="50000"/>
                  </a:schemeClr>
                </a:solidFill>
              </a:rPr>
              <a:t>litter</a:t>
            </a:r>
            <a:endParaRPr lang="it-IT" sz="1400" dirty="0">
              <a:solidFill>
                <a:schemeClr val="accent1">
                  <a:lumMod val="50000"/>
                </a:schemeClr>
              </a:solidFill>
            </a:endParaRPr>
          </a:p>
        </p:txBody>
      </p:sp>
      <p:sp>
        <p:nvSpPr>
          <p:cNvPr id="10" name="Freccia a destra 9"/>
          <p:cNvSpPr/>
          <p:nvPr/>
        </p:nvSpPr>
        <p:spPr>
          <a:xfrm>
            <a:off x="4904595" y="2350768"/>
            <a:ext cx="541719" cy="321471"/>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pic>
        <p:nvPicPr>
          <p:cNvPr id="11" name="Immagine 10"/>
          <p:cNvPicPr>
            <a:picLocks noChangeAspect="1"/>
          </p:cNvPicPr>
          <p:nvPr/>
        </p:nvPicPr>
        <p:blipFill rotWithShape="1">
          <a:blip r:embed="rId2" cstate="print">
            <a:extLst>
              <a:ext uri="{28A0092B-C50C-407E-A947-70E740481C1C}">
                <a14:useLocalDpi xmlns:a14="http://schemas.microsoft.com/office/drawing/2010/main" val="0"/>
              </a:ext>
            </a:extLst>
          </a:blip>
          <a:srcRect l="44650" t="1" r="-1" b="58861"/>
          <a:stretch/>
        </p:blipFill>
        <p:spPr bwMode="auto">
          <a:xfrm>
            <a:off x="2045201" y="1291218"/>
            <a:ext cx="1089848" cy="1080000"/>
          </a:xfrm>
          <a:prstGeom prst="rect">
            <a:avLst/>
          </a:prstGeom>
          <a:extLst>
            <a:ext uri="{53640926-AAD7-44D8-BBD7-CCE9431645EC}">
              <a14:shadowObscured xmlns:a14="http://schemas.microsoft.com/office/drawing/2010/main"/>
            </a:ext>
          </a:extLst>
        </p:spPr>
      </p:pic>
      <p:pic>
        <p:nvPicPr>
          <p:cNvPr id="12" name="Picture 18" descr="http://www.heat-inc.com/images/Extruders2.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91538" y="2514669"/>
            <a:ext cx="1982694" cy="1604055"/>
          </a:xfrm>
          <a:prstGeom prst="rect">
            <a:avLst/>
          </a:prstGeom>
          <a:noFill/>
        </p:spPr>
      </p:pic>
      <p:sp>
        <p:nvSpPr>
          <p:cNvPr id="13" name="Freccia ad arco 12"/>
          <p:cNvSpPr/>
          <p:nvPr/>
        </p:nvSpPr>
        <p:spPr>
          <a:xfrm flipH="1">
            <a:off x="5548801" y="1974359"/>
            <a:ext cx="857256" cy="1143008"/>
          </a:xfrm>
          <a:prstGeom prst="circularArrow">
            <a:avLst>
              <a:gd name="adj1" fmla="val 12500"/>
              <a:gd name="adj2" fmla="val 1142319"/>
              <a:gd name="adj3" fmla="val 20457681"/>
              <a:gd name="adj4" fmla="val 16258207"/>
              <a:gd name="adj5" fmla="val 125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14" name="CasellaDiTesto 13"/>
          <p:cNvSpPr txBox="1"/>
          <p:nvPr/>
        </p:nvSpPr>
        <p:spPr>
          <a:xfrm>
            <a:off x="4572639" y="3796400"/>
            <a:ext cx="1459054" cy="307777"/>
          </a:xfrm>
          <a:prstGeom prst="rect">
            <a:avLst/>
          </a:prstGeom>
          <a:noFill/>
        </p:spPr>
        <p:txBody>
          <a:bodyPr wrap="none" rtlCol="0">
            <a:spAutoFit/>
          </a:bodyPr>
          <a:lstStyle/>
          <a:p>
            <a:r>
              <a:rPr lang="it-IT" sz="1400" dirty="0" err="1" smtClean="0">
                <a:solidFill>
                  <a:schemeClr val="accent1">
                    <a:lumMod val="50000"/>
                  </a:schemeClr>
                </a:solidFill>
              </a:rPr>
              <a:t>Melt</a:t>
            </a:r>
            <a:r>
              <a:rPr lang="it-IT" sz="1400" dirty="0" smtClean="0">
                <a:solidFill>
                  <a:schemeClr val="accent1">
                    <a:lumMod val="50000"/>
                  </a:schemeClr>
                </a:solidFill>
              </a:rPr>
              <a:t> Processing</a:t>
            </a:r>
            <a:endParaRPr lang="it-IT" sz="1400" dirty="0">
              <a:solidFill>
                <a:schemeClr val="accent1">
                  <a:lumMod val="50000"/>
                </a:schemeClr>
              </a:solidFill>
            </a:endParaRPr>
          </a:p>
        </p:txBody>
      </p:sp>
      <p:sp>
        <p:nvSpPr>
          <p:cNvPr id="15" name="CasellaDiTesto 14"/>
          <p:cNvSpPr txBox="1"/>
          <p:nvPr/>
        </p:nvSpPr>
        <p:spPr>
          <a:xfrm>
            <a:off x="3806592" y="2970105"/>
            <a:ext cx="692818" cy="307777"/>
          </a:xfrm>
          <a:prstGeom prst="rect">
            <a:avLst/>
          </a:prstGeom>
          <a:noFill/>
        </p:spPr>
        <p:txBody>
          <a:bodyPr wrap="none" rtlCol="0">
            <a:spAutoFit/>
          </a:bodyPr>
          <a:lstStyle/>
          <a:p>
            <a:pPr algn="ctr"/>
            <a:r>
              <a:rPr lang="it-IT" sz="1400" dirty="0" err="1" smtClean="0">
                <a:solidFill>
                  <a:schemeClr val="accent1">
                    <a:lumMod val="50000"/>
                  </a:schemeClr>
                </a:solidFill>
              </a:rPr>
              <a:t>Milling</a:t>
            </a:r>
            <a:endParaRPr lang="it-IT" sz="1400" dirty="0">
              <a:solidFill>
                <a:schemeClr val="accent1">
                  <a:lumMod val="50000"/>
                </a:schemeClr>
              </a:solidFill>
            </a:endParaRPr>
          </a:p>
        </p:txBody>
      </p:sp>
      <p:sp>
        <p:nvSpPr>
          <p:cNvPr id="16" name="CasellaDiTesto 15"/>
          <p:cNvSpPr txBox="1"/>
          <p:nvPr/>
        </p:nvSpPr>
        <p:spPr>
          <a:xfrm>
            <a:off x="5687369" y="2357074"/>
            <a:ext cx="1357322" cy="276999"/>
          </a:xfrm>
          <a:prstGeom prst="rect">
            <a:avLst/>
          </a:prstGeom>
          <a:noFill/>
        </p:spPr>
        <p:txBody>
          <a:bodyPr wrap="square" rtlCol="0">
            <a:spAutoFit/>
          </a:bodyPr>
          <a:lstStyle/>
          <a:p>
            <a:pPr algn="ctr"/>
            <a:r>
              <a:rPr lang="it-IT" sz="1200" dirty="0" err="1" smtClean="0">
                <a:solidFill>
                  <a:schemeClr val="accent1">
                    <a:lumMod val="50000"/>
                  </a:schemeClr>
                </a:solidFill>
              </a:rPr>
              <a:t>Additives</a:t>
            </a:r>
            <a:endParaRPr lang="it-IT" sz="1200" dirty="0">
              <a:solidFill>
                <a:schemeClr val="accent1">
                  <a:lumMod val="50000"/>
                </a:schemeClr>
              </a:solidFill>
            </a:endParaRPr>
          </a:p>
        </p:txBody>
      </p:sp>
      <p:pic>
        <p:nvPicPr>
          <p:cNvPr id="17" name="Picture 5" descr="http://www.nuriplus.com/shopimages/nuriplus/0040030000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57" t="9838" r="5001" b="8785"/>
          <a:stretch/>
        </p:blipFill>
        <p:spPr bwMode="auto">
          <a:xfrm>
            <a:off x="6031693" y="1748294"/>
            <a:ext cx="729554" cy="681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alvanblanchgroup.com/sites/default/files/laboratory%20cutting%20mill_0.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1514" b="29272"/>
          <a:stretch/>
        </p:blipFill>
        <p:spPr bwMode="auto">
          <a:xfrm>
            <a:off x="3410323" y="1787274"/>
            <a:ext cx="1500099" cy="1188310"/>
          </a:xfrm>
          <a:prstGeom prst="rect">
            <a:avLst/>
          </a:prstGeom>
          <a:noFill/>
          <a:extLst>
            <a:ext uri="{909E8E84-426E-40DD-AFC4-6F175D3DCCD1}">
              <a14:hiddenFill xmlns:a14="http://schemas.microsoft.com/office/drawing/2010/main">
                <a:solidFill>
                  <a:srgbClr val="FFFFFF"/>
                </a:solidFill>
              </a14:hiddenFill>
            </a:ext>
          </a:extLst>
        </p:spPr>
      </p:pic>
      <p:sp>
        <p:nvSpPr>
          <p:cNvPr id="19" name="Freccia a destra 18"/>
          <p:cNvSpPr/>
          <p:nvPr/>
        </p:nvSpPr>
        <p:spPr>
          <a:xfrm rot="5400000">
            <a:off x="5246665" y="1996000"/>
            <a:ext cx="584606" cy="21522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endParaRPr>
          </a:p>
        </p:txBody>
      </p:sp>
      <p:sp>
        <p:nvSpPr>
          <p:cNvPr id="20" name="CasellaDiTesto 19"/>
          <p:cNvSpPr txBox="1"/>
          <p:nvPr/>
        </p:nvSpPr>
        <p:spPr>
          <a:xfrm>
            <a:off x="4340263" y="1469382"/>
            <a:ext cx="2469307" cy="276999"/>
          </a:xfrm>
          <a:prstGeom prst="rect">
            <a:avLst/>
          </a:prstGeom>
          <a:noFill/>
        </p:spPr>
        <p:txBody>
          <a:bodyPr wrap="square" rtlCol="0">
            <a:spAutoFit/>
          </a:bodyPr>
          <a:lstStyle/>
          <a:p>
            <a:pPr algn="ctr"/>
            <a:r>
              <a:rPr lang="it-IT" sz="1200" dirty="0" err="1" smtClean="0">
                <a:solidFill>
                  <a:schemeClr val="accent1">
                    <a:lumMod val="50000"/>
                  </a:schemeClr>
                </a:solidFill>
              </a:rPr>
              <a:t>Recycled</a:t>
            </a:r>
            <a:r>
              <a:rPr lang="it-IT" sz="1200" dirty="0" smtClean="0">
                <a:solidFill>
                  <a:schemeClr val="accent1">
                    <a:lumMod val="50000"/>
                  </a:schemeClr>
                </a:solidFill>
              </a:rPr>
              <a:t> </a:t>
            </a:r>
            <a:r>
              <a:rPr lang="it-IT" sz="1200" dirty="0" err="1" smtClean="0">
                <a:solidFill>
                  <a:schemeClr val="accent1">
                    <a:lumMod val="50000"/>
                  </a:schemeClr>
                </a:solidFill>
              </a:rPr>
              <a:t>polymer</a:t>
            </a:r>
            <a:r>
              <a:rPr lang="it-IT" sz="1200" dirty="0" smtClean="0">
                <a:solidFill>
                  <a:schemeClr val="accent1">
                    <a:lumMod val="50000"/>
                  </a:schemeClr>
                </a:solidFill>
              </a:rPr>
              <a:t> </a:t>
            </a:r>
            <a:r>
              <a:rPr lang="it-IT" sz="1200" dirty="0" err="1" smtClean="0">
                <a:solidFill>
                  <a:schemeClr val="accent1">
                    <a:lumMod val="50000"/>
                  </a:schemeClr>
                </a:solidFill>
              </a:rPr>
              <a:t>matrix</a:t>
            </a:r>
            <a:endParaRPr lang="it-IT" sz="1200" dirty="0">
              <a:solidFill>
                <a:schemeClr val="accent1">
                  <a:lumMod val="50000"/>
                </a:schemeClr>
              </a:solidFill>
            </a:endParaRPr>
          </a:p>
        </p:txBody>
      </p:sp>
      <p:pic>
        <p:nvPicPr>
          <p:cNvPr id="21" name="Picture 6" descr="http://www.eurosquash.com/images/Intaso-prestazionale-termoplastico-non-vulcanizzato.jpg"/>
          <p:cNvPicPr>
            <a:picLocks noChangeAspect="1" noChangeArrowheads="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4950869" y="969740"/>
            <a:ext cx="1152128" cy="581162"/>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descr="Immagine che contiene cibo, piatto&#10;&#10;Descrizione generata automaticamente"/>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6484" t="737" r="31317" b="44428"/>
          <a:stretch/>
        </p:blipFill>
        <p:spPr bwMode="auto">
          <a:xfrm>
            <a:off x="799927" y="1473166"/>
            <a:ext cx="1108863" cy="1080000"/>
          </a:xfrm>
          <a:prstGeom prst="rect">
            <a:avLst/>
          </a:prstGeom>
          <a:extLst>
            <a:ext uri="{53640926-AAD7-44D8-BBD7-CCE9431645EC}">
              <a14:shadowObscured xmlns:a14="http://schemas.microsoft.com/office/drawing/2010/main"/>
            </a:ext>
          </a:extLst>
        </p:spPr>
      </p:pic>
      <p:sp>
        <p:nvSpPr>
          <p:cNvPr id="24" name="CasellaDiTesto 23"/>
          <p:cNvSpPr txBox="1"/>
          <p:nvPr/>
        </p:nvSpPr>
        <p:spPr>
          <a:xfrm>
            <a:off x="160193" y="3144714"/>
            <a:ext cx="3390724" cy="1323439"/>
          </a:xfrm>
          <a:prstGeom prst="rect">
            <a:avLst/>
          </a:prstGeom>
          <a:noFill/>
        </p:spPr>
        <p:txBody>
          <a:bodyPr wrap="square" rtlCol="0">
            <a:spAutoFit/>
          </a:bodyPr>
          <a:lstStyle/>
          <a:p>
            <a:pPr algn="just"/>
            <a:r>
              <a:rPr lang="en-US" sz="1600" b="1" kern="1800" dirty="0" smtClean="0">
                <a:solidFill>
                  <a:schemeClr val="accent1">
                    <a:lumMod val="50000"/>
                  </a:schemeClr>
                </a:solidFill>
                <a:latin typeface="Calibri" panose="020F0502020204030204"/>
              </a:rPr>
              <a:t>Due to the presence of multicomponent products and surface contamination, sorted fractions still contains a variety of secondary polymeric phases</a:t>
            </a:r>
            <a:endParaRPr lang="en-US" sz="1600" b="1" kern="1800" dirty="0">
              <a:solidFill>
                <a:schemeClr val="accent1">
                  <a:lumMod val="50000"/>
                </a:schemeClr>
              </a:solidFill>
              <a:latin typeface="Calibri" panose="020F0502020204030204"/>
            </a:endParaRPr>
          </a:p>
        </p:txBody>
      </p:sp>
      <p:sp>
        <p:nvSpPr>
          <p:cNvPr id="25" name="Rettangolo 24"/>
          <p:cNvSpPr/>
          <p:nvPr/>
        </p:nvSpPr>
        <p:spPr>
          <a:xfrm>
            <a:off x="3695700" y="4295815"/>
            <a:ext cx="6041634" cy="1323439"/>
          </a:xfrm>
          <a:prstGeom prst="rect">
            <a:avLst/>
          </a:prstGeom>
        </p:spPr>
        <p:txBody>
          <a:bodyPr wrap="square">
            <a:spAutoFit/>
          </a:bodyPr>
          <a:lstStyle/>
          <a:p>
            <a:r>
              <a:rPr lang="en-US" sz="1600" b="1" dirty="0" smtClean="0">
                <a:solidFill>
                  <a:srgbClr val="FF0000"/>
                </a:solidFill>
                <a:latin typeface="Calibri" panose="020F0502020204030204" pitchFamily="34" charset="0"/>
                <a:cs typeface="Calibri" panose="020F0502020204030204" pitchFamily="34" charset="0"/>
              </a:rPr>
              <a:t>Main results:</a:t>
            </a:r>
          </a:p>
          <a:p>
            <a:pPr marL="285750" indent="-285750">
              <a:buFont typeface="Arial" panose="020B0604020202020204" pitchFamily="34" charset="0"/>
              <a:buChar char="•"/>
            </a:pPr>
            <a:r>
              <a:rPr lang="en-US" sz="1600" b="1" dirty="0" smtClean="0">
                <a:solidFill>
                  <a:srgbClr val="FF0000"/>
                </a:solidFill>
                <a:latin typeface="Calibri" panose="020F0502020204030204" pitchFamily="34" charset="0"/>
                <a:cs typeface="Calibri" panose="020F0502020204030204" pitchFamily="34" charset="0"/>
              </a:rPr>
              <a:t>Blending </a:t>
            </a:r>
            <a:r>
              <a:rPr lang="en-US" sz="1600" b="1" dirty="0">
                <a:solidFill>
                  <a:srgbClr val="FF0000"/>
                </a:solidFill>
                <a:latin typeface="Calibri" panose="020F0502020204030204" pitchFamily="34" charset="0"/>
                <a:cs typeface="Calibri" panose="020F0502020204030204" pitchFamily="34" charset="0"/>
              </a:rPr>
              <a:t>with recycled polymers is a route to optimize properties</a:t>
            </a:r>
          </a:p>
          <a:p>
            <a:pPr marL="285750" indent="-285750">
              <a:buFont typeface="Arial" panose="020B0604020202020204" pitchFamily="34" charset="0"/>
              <a:buChar char="•"/>
            </a:pPr>
            <a:r>
              <a:rPr lang="en-US" sz="1600" b="1" dirty="0">
                <a:solidFill>
                  <a:srgbClr val="FF0000"/>
                </a:solidFill>
                <a:latin typeface="Calibri" panose="020F0502020204030204" pitchFamily="34" charset="0"/>
                <a:cs typeface="Calibri" panose="020F0502020204030204" pitchFamily="34" charset="0"/>
              </a:rPr>
              <a:t>PP based blends show increased strength and higher ductility</a:t>
            </a:r>
          </a:p>
          <a:p>
            <a:pPr marL="285750" indent="-285750">
              <a:buFont typeface="Arial" panose="020B0604020202020204" pitchFamily="34" charset="0"/>
              <a:buChar char="•"/>
            </a:pPr>
            <a:r>
              <a:rPr lang="en-US" sz="1600" b="1" dirty="0">
                <a:solidFill>
                  <a:srgbClr val="FF0000"/>
                </a:solidFill>
                <a:latin typeface="Calibri" panose="020F0502020204030204" pitchFamily="34" charset="0"/>
                <a:cs typeface="Calibri" panose="020F0502020204030204" pitchFamily="34" charset="0"/>
              </a:rPr>
              <a:t>PE based blends show high deformation (but high variability due to defects)</a:t>
            </a:r>
          </a:p>
        </p:txBody>
      </p:sp>
    </p:spTree>
    <p:extLst>
      <p:ext uri="{BB962C8B-B14F-4D97-AF65-F5344CB8AC3E}">
        <p14:creationId xmlns:p14="http://schemas.microsoft.com/office/powerpoint/2010/main" val="608537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6339964" y="4300003"/>
            <a:ext cx="3740661" cy="1298773"/>
          </a:xfrm>
          <a:prstGeom prst="rect">
            <a:avLst/>
          </a:prstGeom>
        </p:spPr>
      </p:pic>
      <p:sp>
        <p:nvSpPr>
          <p:cNvPr id="7"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accent1">
                    <a:lumMod val="50000"/>
                  </a:schemeClr>
                </a:solidFill>
                <a:latin typeface="Calibri" panose="020F0502020204030204" pitchFamily="34" charset="0"/>
                <a:ea typeface="+mn-ea"/>
                <a:cs typeface="Calibri" panose="020F0502020204030204" pitchFamily="34" charset="0"/>
              </a:rPr>
              <a:t>Beverage Cartons Scraps and Recycled Polyethylene</a:t>
            </a:r>
          </a:p>
        </p:txBody>
      </p:sp>
      <p:cxnSp>
        <p:nvCxnSpPr>
          <p:cNvPr id="8"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94739" y="3933387"/>
            <a:ext cx="3155950" cy="1077218"/>
          </a:xfrm>
          <a:prstGeom prst="rect">
            <a:avLst/>
          </a:prstGeom>
        </p:spPr>
        <p:txBody>
          <a:bodyPr wrap="square">
            <a:spAutoFit/>
          </a:bodyPr>
          <a:lstStyle/>
          <a:p>
            <a:pPr marL="285750" indent="-285750">
              <a:buFont typeface="Arial" panose="020B0604020202020204" pitchFamily="34" charset="0"/>
              <a:buChar char="•"/>
            </a:pPr>
            <a:r>
              <a:rPr lang="it-IT" sz="1600" b="1" dirty="0" smtClean="0">
                <a:solidFill>
                  <a:schemeClr val="accent1">
                    <a:lumMod val="50000"/>
                  </a:schemeClr>
                </a:solidFill>
                <a:latin typeface="Calibri" panose="020F0502020204030204" pitchFamily="34" charset="0"/>
                <a:cs typeface="Calibri" panose="020F0502020204030204" pitchFamily="34" charset="0"/>
              </a:rPr>
              <a:t>High </a:t>
            </a:r>
            <a:r>
              <a:rPr lang="it-IT" sz="1600" b="1" dirty="0" err="1">
                <a:solidFill>
                  <a:schemeClr val="accent1">
                    <a:lumMod val="50000"/>
                  </a:schemeClr>
                </a:solidFill>
                <a:latin typeface="Calibri" panose="020F0502020204030204" pitchFamily="34" charset="0"/>
                <a:cs typeface="Calibri" panose="020F0502020204030204" pitchFamily="34" charset="0"/>
              </a:rPr>
              <a:t>amount</a:t>
            </a:r>
            <a:r>
              <a:rPr lang="it-IT" sz="1600" b="1" dirty="0">
                <a:solidFill>
                  <a:schemeClr val="accent1">
                    <a:lumMod val="50000"/>
                  </a:schemeClr>
                </a:solidFill>
                <a:latin typeface="Calibri" panose="020F0502020204030204" pitchFamily="34" charset="0"/>
                <a:cs typeface="Calibri" panose="020F0502020204030204" pitchFamily="34" charset="0"/>
              </a:rPr>
              <a:t>  of </a:t>
            </a:r>
            <a:r>
              <a:rPr lang="it-IT" sz="1600" b="1" dirty="0" err="1">
                <a:solidFill>
                  <a:schemeClr val="accent1">
                    <a:lumMod val="50000"/>
                  </a:schemeClr>
                </a:solidFill>
                <a:latin typeface="Calibri" panose="020F0502020204030204" pitchFamily="34" charset="0"/>
                <a:cs typeface="Calibri" panose="020F0502020204030204" pitchFamily="34" charset="0"/>
              </a:rPr>
              <a:t>carton</a:t>
            </a:r>
            <a:r>
              <a:rPr lang="it-IT" sz="1600" b="1" dirty="0">
                <a:solidFill>
                  <a:schemeClr val="accent1">
                    <a:lumMod val="50000"/>
                  </a:schemeClr>
                </a:solidFill>
                <a:latin typeface="Calibri" panose="020F0502020204030204" pitchFamily="34" charset="0"/>
                <a:cs typeface="Calibri" panose="020F0502020204030204" pitchFamily="34" charset="0"/>
              </a:rPr>
              <a:t> </a:t>
            </a:r>
            <a:r>
              <a:rPr lang="it-IT" sz="1600" b="1" dirty="0" err="1">
                <a:solidFill>
                  <a:schemeClr val="accent1">
                    <a:lumMod val="50000"/>
                  </a:schemeClr>
                </a:solidFill>
                <a:latin typeface="Calibri" panose="020F0502020204030204" pitchFamily="34" charset="0"/>
                <a:cs typeface="Calibri" panose="020F0502020204030204" pitchFamily="34" charset="0"/>
              </a:rPr>
              <a:t>scraps</a:t>
            </a:r>
            <a:r>
              <a:rPr lang="it-IT" sz="1600" b="1" dirty="0">
                <a:solidFill>
                  <a:schemeClr val="accent1">
                    <a:lumMod val="50000"/>
                  </a:schemeClr>
                </a:solidFill>
                <a:latin typeface="Calibri" panose="020F0502020204030204" pitchFamily="34" charset="0"/>
                <a:cs typeface="Calibri" panose="020F0502020204030204" pitchFamily="34" charset="0"/>
              </a:rPr>
              <a:t> </a:t>
            </a:r>
            <a:r>
              <a:rPr lang="it-IT" sz="1600" b="1" dirty="0" smtClean="0">
                <a:solidFill>
                  <a:schemeClr val="accent1">
                    <a:lumMod val="50000"/>
                  </a:schemeClr>
                </a:solidFill>
                <a:latin typeface="Calibri" panose="020F0502020204030204" pitchFamily="34" charset="0"/>
                <a:cs typeface="Calibri" panose="020F0502020204030204" pitchFamily="34" charset="0"/>
              </a:rPr>
              <a:t>in marine </a:t>
            </a:r>
            <a:r>
              <a:rPr lang="it-IT" sz="1600" b="1" dirty="0" err="1" smtClean="0">
                <a:solidFill>
                  <a:schemeClr val="accent1">
                    <a:lumMod val="50000"/>
                  </a:schemeClr>
                </a:solidFill>
                <a:latin typeface="Calibri" panose="020F0502020204030204" pitchFamily="34" charset="0"/>
                <a:cs typeface="Calibri" panose="020F0502020204030204" pitchFamily="34" charset="0"/>
              </a:rPr>
              <a:t>litter</a:t>
            </a:r>
            <a:r>
              <a:rPr lang="it-IT" sz="1600" b="1" dirty="0" smtClean="0">
                <a:solidFill>
                  <a:schemeClr val="accent1">
                    <a:lumMod val="50000"/>
                  </a:schemeClr>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it-IT" sz="1600" b="1" dirty="0" smtClean="0">
                <a:solidFill>
                  <a:schemeClr val="accent1">
                    <a:lumMod val="50000"/>
                  </a:schemeClr>
                </a:solidFill>
                <a:latin typeface="Calibri" panose="020F0502020204030204" pitchFamily="34" charset="0"/>
                <a:cs typeface="Calibri" panose="020F0502020204030204" pitchFamily="34" charset="0"/>
              </a:rPr>
              <a:t>High commercial </a:t>
            </a:r>
            <a:r>
              <a:rPr lang="it-IT" sz="1600" b="1" dirty="0" err="1" smtClean="0">
                <a:solidFill>
                  <a:schemeClr val="accent1">
                    <a:lumMod val="50000"/>
                  </a:schemeClr>
                </a:solidFill>
                <a:latin typeface="Calibri" panose="020F0502020204030204" pitchFamily="34" charset="0"/>
                <a:cs typeface="Calibri" panose="020F0502020204030204" pitchFamily="34" charset="0"/>
              </a:rPr>
              <a:t>distribution</a:t>
            </a:r>
            <a:r>
              <a:rPr lang="it-IT" sz="1600" b="1" dirty="0" smtClean="0">
                <a:solidFill>
                  <a:schemeClr val="accent1">
                    <a:lumMod val="50000"/>
                  </a:schemeClr>
                </a:solidFill>
                <a:latin typeface="Calibri" panose="020F0502020204030204" pitchFamily="34" charset="0"/>
                <a:cs typeface="Calibri" panose="020F0502020204030204" pitchFamily="34" charset="0"/>
              </a:rPr>
              <a:t> in </a:t>
            </a:r>
            <a:r>
              <a:rPr lang="it-IT" sz="1600" b="1" dirty="0" err="1" smtClean="0">
                <a:solidFill>
                  <a:schemeClr val="accent1">
                    <a:lumMod val="50000"/>
                  </a:schemeClr>
                </a:solidFill>
                <a:latin typeface="Calibri" panose="020F0502020204030204" pitchFamily="34" charset="0"/>
                <a:cs typeface="Calibri" panose="020F0502020204030204" pitchFamily="34" charset="0"/>
              </a:rPr>
              <a:t>place</a:t>
            </a:r>
            <a:r>
              <a:rPr lang="it-IT" sz="1600" b="1" dirty="0" smtClean="0">
                <a:solidFill>
                  <a:schemeClr val="accent1">
                    <a:lumMod val="50000"/>
                  </a:schemeClr>
                </a:solidFill>
                <a:latin typeface="Calibri" panose="020F0502020204030204" pitchFamily="34" charset="0"/>
                <a:cs typeface="Calibri" panose="020F0502020204030204" pitchFamily="34" charset="0"/>
              </a:rPr>
              <a:t> of </a:t>
            </a:r>
            <a:r>
              <a:rPr lang="it-IT" sz="1600" b="1" dirty="0" err="1" smtClean="0">
                <a:solidFill>
                  <a:schemeClr val="accent1">
                    <a:lumMod val="50000"/>
                  </a:schemeClr>
                </a:solidFill>
                <a:latin typeface="Calibri" panose="020F0502020204030204" pitchFamily="34" charset="0"/>
                <a:cs typeface="Calibri" panose="020F0502020204030204" pitchFamily="34" charset="0"/>
              </a:rPr>
              <a:t>traditional</a:t>
            </a:r>
            <a:r>
              <a:rPr lang="it-IT" sz="1600" b="1" dirty="0" smtClean="0">
                <a:solidFill>
                  <a:schemeClr val="accent1">
                    <a:lumMod val="50000"/>
                  </a:schemeClr>
                </a:solidFill>
                <a:latin typeface="Calibri" panose="020F0502020204030204" pitchFamily="34" charset="0"/>
                <a:cs typeface="Calibri" panose="020F0502020204030204" pitchFamily="34" charset="0"/>
              </a:rPr>
              <a:t> PET </a:t>
            </a:r>
            <a:r>
              <a:rPr lang="it-IT" sz="1600" b="1" dirty="0" err="1" smtClean="0">
                <a:solidFill>
                  <a:schemeClr val="accent1">
                    <a:lumMod val="50000"/>
                  </a:schemeClr>
                </a:solidFill>
                <a:latin typeface="Calibri" panose="020F0502020204030204" pitchFamily="34" charset="0"/>
                <a:cs typeface="Calibri" panose="020F0502020204030204" pitchFamily="34" charset="0"/>
              </a:rPr>
              <a:t>bottles</a:t>
            </a:r>
            <a:r>
              <a:rPr lang="it-IT" sz="1600" b="1" dirty="0" smtClean="0">
                <a:solidFill>
                  <a:schemeClr val="accent1">
                    <a:lumMod val="50000"/>
                  </a:schemeClr>
                </a:solidFill>
                <a:latin typeface="Calibri" panose="020F0502020204030204" pitchFamily="34" charset="0"/>
                <a:cs typeface="Calibri" panose="020F0502020204030204" pitchFamily="34" charset="0"/>
              </a:rPr>
              <a:t>. </a:t>
            </a:r>
            <a:endParaRPr lang="it-IT" sz="1600" b="1" dirty="0">
              <a:solidFill>
                <a:schemeClr val="accent1">
                  <a:lumMod val="50000"/>
                </a:schemeClr>
              </a:solidFill>
              <a:latin typeface="Calibri" panose="020F0502020204030204" pitchFamily="34" charset="0"/>
              <a:cs typeface="Calibri" panose="020F0502020204030204" pitchFamily="34" charset="0"/>
            </a:endParaRPr>
          </a:p>
        </p:txBody>
      </p:sp>
      <p:sp>
        <p:nvSpPr>
          <p:cNvPr id="11" name="CasellaDiTesto 10"/>
          <p:cNvSpPr txBox="1"/>
          <p:nvPr/>
        </p:nvSpPr>
        <p:spPr>
          <a:xfrm>
            <a:off x="94739" y="900614"/>
            <a:ext cx="9806338" cy="369332"/>
          </a:xfrm>
          <a:prstGeom prst="rect">
            <a:avLst/>
          </a:prstGeom>
          <a:noFill/>
        </p:spPr>
        <p:txBody>
          <a:bodyPr wrap="square" rtlCol="0">
            <a:spAutoFit/>
          </a:bodyPr>
          <a:lstStyle/>
          <a:p>
            <a:pPr algn="just"/>
            <a:r>
              <a:rPr lang="en-US" b="1" kern="1800" dirty="0" smtClean="0">
                <a:solidFill>
                  <a:schemeClr val="accent1">
                    <a:lumMod val="50000"/>
                  </a:schemeClr>
                </a:solidFill>
                <a:latin typeface="Calibri" panose="020F0502020204030204" pitchFamily="34" charset="0"/>
                <a:cs typeface="Calibri" panose="020F0502020204030204" pitchFamily="34" charset="0"/>
              </a:rPr>
              <a:t>Multicomponent materials with high content of cellulose fractions → </a:t>
            </a:r>
            <a:r>
              <a:rPr lang="en-US" b="1" u="sng" kern="1800" dirty="0" smtClean="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Milling + compounding</a:t>
            </a:r>
            <a:endParaRPr lang="en-US" b="1" u="sng" kern="18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CasellaDiTesto 11"/>
          <p:cNvSpPr txBox="1"/>
          <p:nvPr/>
        </p:nvSpPr>
        <p:spPr>
          <a:xfrm>
            <a:off x="6811138" y="1741314"/>
            <a:ext cx="3032458" cy="2708434"/>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pitchFamily="34" charset="0"/>
                <a:cs typeface="Calibri" panose="020F0502020204030204" pitchFamily="34" charset="0"/>
              </a:rPr>
              <a:t>As a model system for litter with high content of non polymeric materials, a common multilayer packaging (MC) was selected</a:t>
            </a:r>
          </a:p>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pitchFamily="34" charset="0"/>
                <a:cs typeface="Calibri" panose="020F0502020204030204" pitchFamily="34" charset="0"/>
              </a:rPr>
              <a:t>A recycled HDPE was used to produce composites</a:t>
            </a:r>
          </a:p>
          <a:p>
            <a:pPr marL="285750" indent="-285750" algn="just">
              <a:spcAft>
                <a:spcPts val="600"/>
              </a:spcAft>
              <a:buFont typeface="Arial" panose="020B0604020202020204" pitchFamily="34" charset="0"/>
              <a:buChar char="•"/>
            </a:pPr>
            <a:r>
              <a:rPr lang="en-US" sz="1600" b="1" kern="1800" dirty="0" err="1" smtClean="0">
                <a:solidFill>
                  <a:schemeClr val="accent1">
                    <a:lumMod val="50000"/>
                  </a:schemeClr>
                </a:solidFill>
                <a:latin typeface="Calibri" panose="020F0502020204030204" pitchFamily="34" charset="0"/>
                <a:cs typeface="Calibri" panose="020F0502020204030204" pitchFamily="34" charset="0"/>
              </a:rPr>
              <a:t>Maleated</a:t>
            </a:r>
            <a:r>
              <a:rPr lang="en-US" sz="1600" b="1" kern="1800" dirty="0" smtClean="0">
                <a:solidFill>
                  <a:schemeClr val="accent1">
                    <a:lumMod val="50000"/>
                  </a:schemeClr>
                </a:solidFill>
                <a:latin typeface="Calibri" panose="020F0502020204030204" pitchFamily="34" charset="0"/>
                <a:cs typeface="Calibri" panose="020F0502020204030204" pitchFamily="34" charset="0"/>
              </a:rPr>
              <a:t> PE (MAPE) was also considered as a process additive</a:t>
            </a:r>
          </a:p>
        </p:txBody>
      </p:sp>
      <p:sp>
        <p:nvSpPr>
          <p:cNvPr id="13" name="Freccia ad arco 12"/>
          <p:cNvSpPr/>
          <p:nvPr/>
        </p:nvSpPr>
        <p:spPr>
          <a:xfrm>
            <a:off x="1970382" y="1972629"/>
            <a:ext cx="1407762" cy="1371899"/>
          </a:xfrm>
          <a:prstGeom prst="circularArrow">
            <a:avLst>
              <a:gd name="adj1" fmla="val 12500"/>
              <a:gd name="adj2" fmla="val 1142319"/>
              <a:gd name="adj3" fmla="val 20457681"/>
              <a:gd name="adj4" fmla="val 16003162"/>
              <a:gd name="adj5" fmla="val 125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latin typeface="Calibri" panose="020F0502020204030204" pitchFamily="34" charset="0"/>
              <a:cs typeface="Calibri" panose="020F0502020204030204" pitchFamily="34" charset="0"/>
            </a:endParaRPr>
          </a:p>
        </p:txBody>
      </p:sp>
      <p:sp>
        <p:nvSpPr>
          <p:cNvPr id="14" name="CasellaDiTesto 13"/>
          <p:cNvSpPr txBox="1"/>
          <p:nvPr/>
        </p:nvSpPr>
        <p:spPr>
          <a:xfrm>
            <a:off x="190712" y="3053989"/>
            <a:ext cx="2667499" cy="523220"/>
          </a:xfrm>
          <a:prstGeom prst="rect">
            <a:avLst/>
          </a:prstGeom>
          <a:noFill/>
        </p:spPr>
        <p:txBody>
          <a:bodyPr wrap="square" rtlCol="0">
            <a:spAutoFit/>
          </a:bodyPr>
          <a:lstStyle/>
          <a:p>
            <a:pPr algn="ctr"/>
            <a:r>
              <a:rPr lang="it-IT" sz="1400" dirty="0" smtClean="0">
                <a:solidFill>
                  <a:schemeClr val="accent1">
                    <a:lumMod val="50000"/>
                  </a:schemeClr>
                </a:solidFill>
                <a:latin typeface="Calibri" panose="020F0502020204030204" pitchFamily="34" charset="0"/>
                <a:cs typeface="Calibri" panose="020F0502020204030204" pitchFamily="34" charset="0"/>
              </a:rPr>
              <a:t>Model </a:t>
            </a:r>
            <a:r>
              <a:rPr lang="it-IT" sz="1400" dirty="0" err="1" smtClean="0">
                <a:solidFill>
                  <a:schemeClr val="accent1">
                    <a:lumMod val="50000"/>
                  </a:schemeClr>
                </a:solidFill>
                <a:latin typeface="Calibri" panose="020F0502020204030204" pitchFamily="34" charset="0"/>
                <a:cs typeface="Calibri" panose="020F0502020204030204" pitchFamily="34" charset="0"/>
              </a:rPr>
              <a:t>system</a:t>
            </a:r>
            <a:r>
              <a:rPr lang="it-IT" sz="1400" dirty="0" smtClean="0">
                <a:solidFill>
                  <a:schemeClr val="accent1">
                    <a:lumMod val="50000"/>
                  </a:schemeClr>
                </a:solidFill>
                <a:latin typeface="Calibri" panose="020F0502020204030204" pitchFamily="34" charset="0"/>
                <a:cs typeface="Calibri" panose="020F0502020204030204" pitchFamily="34" charset="0"/>
              </a:rPr>
              <a:t>: </a:t>
            </a:r>
            <a:r>
              <a:rPr lang="it-IT" sz="1400" dirty="0" err="1" smtClean="0">
                <a:solidFill>
                  <a:schemeClr val="accent1">
                    <a:lumMod val="50000"/>
                  </a:schemeClr>
                </a:solidFill>
                <a:latin typeface="Calibri" panose="020F0502020204030204" pitchFamily="34" charset="0"/>
                <a:cs typeface="Calibri" panose="020F0502020204030204" pitchFamily="34" charset="0"/>
              </a:rPr>
              <a:t>multilayer</a:t>
            </a:r>
            <a:r>
              <a:rPr lang="it-IT" sz="1400" dirty="0" smtClean="0">
                <a:solidFill>
                  <a:schemeClr val="accent1">
                    <a:lumMod val="50000"/>
                  </a:schemeClr>
                </a:solidFill>
                <a:latin typeface="Calibri" panose="020F0502020204030204" pitchFamily="34" charset="0"/>
                <a:cs typeface="Calibri" panose="020F0502020204030204" pitchFamily="34" charset="0"/>
              </a:rPr>
              <a:t> </a:t>
            </a:r>
            <a:r>
              <a:rPr lang="it-IT" sz="1400" dirty="0" err="1" smtClean="0">
                <a:solidFill>
                  <a:schemeClr val="accent1">
                    <a:lumMod val="50000"/>
                  </a:schemeClr>
                </a:solidFill>
                <a:latin typeface="Calibri" panose="020F0502020204030204" pitchFamily="34" charset="0"/>
                <a:cs typeface="Calibri" panose="020F0502020204030204" pitchFamily="34" charset="0"/>
              </a:rPr>
              <a:t>cartons</a:t>
            </a:r>
            <a:r>
              <a:rPr lang="it-IT" sz="1400" dirty="0" smtClean="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p</a:t>
            </a:r>
            <a:r>
              <a:rPr lang="it-IT" sz="1400" dirty="0" err="1" smtClean="0">
                <a:solidFill>
                  <a:schemeClr val="accent1">
                    <a:lumMod val="50000"/>
                  </a:schemeClr>
                </a:solidFill>
                <a:latin typeface="Calibri" panose="020F0502020204030204" pitchFamily="34" charset="0"/>
                <a:cs typeface="Calibri" panose="020F0502020204030204" pitchFamily="34" charset="0"/>
              </a:rPr>
              <a:t>aper</a:t>
            </a:r>
            <a:r>
              <a:rPr lang="it-IT" sz="1400" dirty="0" smtClean="0">
                <a:solidFill>
                  <a:schemeClr val="accent1">
                    <a:lumMod val="50000"/>
                  </a:schemeClr>
                </a:solidFill>
                <a:latin typeface="Calibri" panose="020F0502020204030204" pitchFamily="34" charset="0"/>
                <a:cs typeface="Calibri" panose="020F0502020204030204" pitchFamily="34" charset="0"/>
              </a:rPr>
              <a:t>, </a:t>
            </a:r>
            <a:r>
              <a:rPr lang="it-IT" sz="1400" dirty="0" err="1" smtClean="0">
                <a:solidFill>
                  <a:schemeClr val="accent1">
                    <a:lumMod val="50000"/>
                  </a:schemeClr>
                </a:solidFill>
                <a:latin typeface="Calibri" panose="020F0502020204030204" pitchFamily="34" charset="0"/>
                <a:cs typeface="Calibri" panose="020F0502020204030204" pitchFamily="34" charset="0"/>
              </a:rPr>
              <a:t>aluminum</a:t>
            </a:r>
            <a:r>
              <a:rPr lang="it-IT" sz="1400" dirty="0" smtClean="0">
                <a:solidFill>
                  <a:schemeClr val="accent1">
                    <a:lumMod val="50000"/>
                  </a:schemeClr>
                </a:solidFill>
                <a:latin typeface="Calibri" panose="020F0502020204030204" pitchFamily="34" charset="0"/>
                <a:cs typeface="Calibri" panose="020F0502020204030204" pitchFamily="34" charset="0"/>
              </a:rPr>
              <a:t>, PE)</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sp>
        <p:nvSpPr>
          <p:cNvPr id="15" name="Freccia a destra 14"/>
          <p:cNvSpPr/>
          <p:nvPr/>
        </p:nvSpPr>
        <p:spPr>
          <a:xfrm>
            <a:off x="4348941" y="2765820"/>
            <a:ext cx="754618" cy="321471"/>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latin typeface="Calibri" panose="020F0502020204030204" pitchFamily="34" charset="0"/>
              <a:cs typeface="Calibri" panose="020F0502020204030204" pitchFamily="34" charset="0"/>
            </a:endParaRPr>
          </a:p>
        </p:txBody>
      </p:sp>
      <p:sp>
        <p:nvSpPr>
          <p:cNvPr id="16" name="Freccia ad arco 15"/>
          <p:cNvSpPr/>
          <p:nvPr/>
        </p:nvSpPr>
        <p:spPr>
          <a:xfrm flipH="1">
            <a:off x="5206045" y="2389411"/>
            <a:ext cx="857256" cy="1143008"/>
          </a:xfrm>
          <a:prstGeom prst="circularArrow">
            <a:avLst>
              <a:gd name="adj1" fmla="val 12500"/>
              <a:gd name="adj2" fmla="val 1142319"/>
              <a:gd name="adj3" fmla="val 20457681"/>
              <a:gd name="adj4" fmla="val 16258207"/>
              <a:gd name="adj5" fmla="val 125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latin typeface="Calibri" panose="020F0502020204030204" pitchFamily="34" charset="0"/>
              <a:cs typeface="Calibri" panose="020F0502020204030204" pitchFamily="34" charset="0"/>
            </a:endParaRPr>
          </a:p>
        </p:txBody>
      </p:sp>
      <p:sp>
        <p:nvSpPr>
          <p:cNvPr id="17" name="CasellaDiTesto 16"/>
          <p:cNvSpPr txBox="1"/>
          <p:nvPr/>
        </p:nvSpPr>
        <p:spPr>
          <a:xfrm>
            <a:off x="3213402" y="3385157"/>
            <a:ext cx="684804" cy="307777"/>
          </a:xfrm>
          <a:prstGeom prst="rect">
            <a:avLst/>
          </a:prstGeom>
          <a:noFill/>
        </p:spPr>
        <p:txBody>
          <a:bodyPr wrap="none" rtlCol="0">
            <a:spAutoFit/>
          </a:bodyPr>
          <a:lstStyle/>
          <a:p>
            <a:pPr algn="ctr"/>
            <a:r>
              <a:rPr lang="it-IT" sz="1400" dirty="0" err="1" smtClean="0">
                <a:solidFill>
                  <a:schemeClr val="accent1">
                    <a:lumMod val="50000"/>
                  </a:schemeClr>
                </a:solidFill>
                <a:latin typeface="Calibri" panose="020F0502020204030204" pitchFamily="34" charset="0"/>
                <a:cs typeface="Calibri" panose="020F0502020204030204" pitchFamily="34" charset="0"/>
              </a:rPr>
              <a:t>Milling</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sp>
        <p:nvSpPr>
          <p:cNvPr id="18" name="CasellaDiTesto 17"/>
          <p:cNvSpPr txBox="1"/>
          <p:nvPr/>
        </p:nvSpPr>
        <p:spPr>
          <a:xfrm>
            <a:off x="5344613" y="2772126"/>
            <a:ext cx="1357322" cy="276999"/>
          </a:xfrm>
          <a:prstGeom prst="rect">
            <a:avLst/>
          </a:prstGeom>
          <a:noFill/>
        </p:spPr>
        <p:txBody>
          <a:bodyPr wrap="square" rtlCol="0">
            <a:spAutoFit/>
          </a:bodyPr>
          <a:lstStyle/>
          <a:p>
            <a:pPr algn="ctr"/>
            <a:r>
              <a:rPr lang="it-IT" sz="1200" dirty="0" err="1" smtClean="0">
                <a:solidFill>
                  <a:schemeClr val="accent1">
                    <a:lumMod val="50000"/>
                  </a:schemeClr>
                </a:solidFill>
                <a:latin typeface="Calibri" panose="020F0502020204030204" pitchFamily="34" charset="0"/>
                <a:cs typeface="Calibri" panose="020F0502020204030204" pitchFamily="34" charset="0"/>
              </a:rPr>
              <a:t>Additives</a:t>
            </a:r>
            <a:endParaRPr lang="it-IT" sz="1200" dirty="0">
              <a:solidFill>
                <a:schemeClr val="accent1">
                  <a:lumMod val="50000"/>
                </a:schemeClr>
              </a:solidFill>
              <a:latin typeface="Calibri" panose="020F0502020204030204" pitchFamily="34" charset="0"/>
              <a:cs typeface="Calibri" panose="020F0502020204030204" pitchFamily="34" charset="0"/>
            </a:endParaRPr>
          </a:p>
        </p:txBody>
      </p:sp>
      <p:pic>
        <p:nvPicPr>
          <p:cNvPr id="19" name="Picture 5" descr="http://www.nuriplus.com/shopimages/nuriplus/0040030000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57" t="9838" r="5001" b="8785"/>
          <a:stretch/>
        </p:blipFill>
        <p:spPr bwMode="auto">
          <a:xfrm>
            <a:off x="5688937" y="2163346"/>
            <a:ext cx="729554" cy="681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alvanblanchgroup.com/sites/default/files/laboratory%20cutting%20mill_0.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1514" b="29272"/>
          <a:stretch/>
        </p:blipFill>
        <p:spPr bwMode="auto">
          <a:xfrm>
            <a:off x="2813126" y="2202326"/>
            <a:ext cx="1500099" cy="1188310"/>
          </a:xfrm>
          <a:prstGeom prst="rect">
            <a:avLst/>
          </a:prstGeom>
          <a:noFill/>
          <a:extLst>
            <a:ext uri="{909E8E84-426E-40DD-AFC4-6F175D3DCCD1}">
              <a14:hiddenFill xmlns:a14="http://schemas.microsoft.com/office/drawing/2010/main">
                <a:solidFill>
                  <a:srgbClr val="FFFFFF"/>
                </a:solidFill>
              </a14:hiddenFill>
            </a:ext>
          </a:extLst>
        </p:spPr>
      </p:pic>
      <p:sp>
        <p:nvSpPr>
          <p:cNvPr id="21" name="Freccia a destra 20"/>
          <p:cNvSpPr/>
          <p:nvPr/>
        </p:nvSpPr>
        <p:spPr>
          <a:xfrm rot="5400000">
            <a:off x="4903909" y="2411052"/>
            <a:ext cx="584606" cy="21522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1">
                  <a:lumMod val="50000"/>
                </a:schemeClr>
              </a:solidFill>
              <a:latin typeface="Calibri" panose="020F0502020204030204" pitchFamily="34" charset="0"/>
              <a:cs typeface="Calibri" panose="020F0502020204030204" pitchFamily="34" charset="0"/>
            </a:endParaRPr>
          </a:p>
        </p:txBody>
      </p:sp>
      <p:sp>
        <p:nvSpPr>
          <p:cNvPr id="22" name="CasellaDiTesto 21"/>
          <p:cNvSpPr txBox="1"/>
          <p:nvPr/>
        </p:nvSpPr>
        <p:spPr>
          <a:xfrm>
            <a:off x="3997507" y="1884434"/>
            <a:ext cx="2469307" cy="276999"/>
          </a:xfrm>
          <a:prstGeom prst="rect">
            <a:avLst/>
          </a:prstGeom>
          <a:noFill/>
        </p:spPr>
        <p:txBody>
          <a:bodyPr wrap="square" rtlCol="0">
            <a:spAutoFit/>
          </a:bodyPr>
          <a:lstStyle/>
          <a:p>
            <a:pPr algn="ctr"/>
            <a:r>
              <a:rPr lang="it-IT" sz="1200" dirty="0" err="1" smtClean="0">
                <a:solidFill>
                  <a:schemeClr val="accent1">
                    <a:lumMod val="50000"/>
                  </a:schemeClr>
                </a:solidFill>
                <a:latin typeface="Calibri" panose="020F0502020204030204" pitchFamily="34" charset="0"/>
                <a:cs typeface="Calibri" panose="020F0502020204030204" pitchFamily="34" charset="0"/>
              </a:rPr>
              <a:t>Recycled</a:t>
            </a:r>
            <a:r>
              <a:rPr lang="it-IT" sz="1200" dirty="0" smtClean="0">
                <a:solidFill>
                  <a:schemeClr val="accent1">
                    <a:lumMod val="50000"/>
                  </a:schemeClr>
                </a:solidFill>
                <a:latin typeface="Calibri" panose="020F0502020204030204" pitchFamily="34" charset="0"/>
                <a:cs typeface="Calibri" panose="020F0502020204030204" pitchFamily="34" charset="0"/>
              </a:rPr>
              <a:t> HDPE</a:t>
            </a:r>
            <a:endParaRPr lang="it-IT" sz="1200" dirty="0">
              <a:solidFill>
                <a:schemeClr val="accent1">
                  <a:lumMod val="50000"/>
                </a:schemeClr>
              </a:solidFill>
              <a:latin typeface="Calibri" panose="020F0502020204030204" pitchFamily="34" charset="0"/>
              <a:cs typeface="Calibri" panose="020F0502020204030204" pitchFamily="34" charset="0"/>
            </a:endParaRPr>
          </a:p>
        </p:txBody>
      </p:sp>
      <p:pic>
        <p:nvPicPr>
          <p:cNvPr id="23" name="Picture 6" descr="http://www.eurosquash.com/images/Intaso-prestazionale-termoplastico-non-vulcanizzato.jpg"/>
          <p:cNvPicPr>
            <a:picLocks noChangeAspect="1" noChangeArrowheads="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4608113" y="1384792"/>
            <a:ext cx="1152128" cy="5811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0617" y="2303382"/>
            <a:ext cx="621983" cy="50707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0511" r="38685" b="10491"/>
          <a:stretch/>
        </p:blipFill>
        <p:spPr bwMode="auto">
          <a:xfrm>
            <a:off x="689412" y="1561155"/>
            <a:ext cx="1733259" cy="1484695"/>
          </a:xfrm>
          <a:prstGeom prst="rect">
            <a:avLst/>
          </a:prstGeom>
          <a:solidFill>
            <a:srgbClr val="5B9BD4"/>
          </a:solidFill>
          <a:ln>
            <a:noFill/>
          </a:ln>
          <a:effectLst/>
          <a:extLst/>
        </p:spPr>
      </p:pic>
      <p:sp>
        <p:nvSpPr>
          <p:cNvPr id="26" name="CasellaDiTesto 25"/>
          <p:cNvSpPr txBox="1"/>
          <p:nvPr/>
        </p:nvSpPr>
        <p:spPr>
          <a:xfrm>
            <a:off x="4343376" y="4418403"/>
            <a:ext cx="1345561" cy="307777"/>
          </a:xfrm>
          <a:prstGeom prst="rect">
            <a:avLst/>
          </a:prstGeom>
          <a:noFill/>
        </p:spPr>
        <p:txBody>
          <a:bodyPr wrap="none" rtlCol="0">
            <a:spAutoFit/>
          </a:bodyPr>
          <a:lstStyle/>
          <a:p>
            <a:r>
              <a:rPr lang="it-IT" sz="1400" dirty="0" err="1">
                <a:solidFill>
                  <a:schemeClr val="accent1">
                    <a:lumMod val="50000"/>
                  </a:schemeClr>
                </a:solidFill>
                <a:latin typeface="Calibri" panose="020F0502020204030204" pitchFamily="34" charset="0"/>
                <a:cs typeface="Calibri" panose="020F0502020204030204" pitchFamily="34" charset="0"/>
              </a:rPr>
              <a:t>Melt</a:t>
            </a:r>
            <a:r>
              <a:rPr lang="it-IT" sz="1400" dirty="0">
                <a:solidFill>
                  <a:schemeClr val="accent1">
                    <a:lumMod val="50000"/>
                  </a:schemeClr>
                </a:solidFill>
                <a:latin typeface="Calibri" panose="020F0502020204030204" pitchFamily="34" charset="0"/>
                <a:cs typeface="Calibri" panose="020F0502020204030204" pitchFamily="34" charset="0"/>
              </a:rPr>
              <a:t> Processing</a:t>
            </a:r>
          </a:p>
        </p:txBody>
      </p:sp>
      <p:pic>
        <p:nvPicPr>
          <p:cNvPr id="27" name="Immagine 26"/>
          <p:cNvPicPr>
            <a:picLocks noChangeAspect="1"/>
          </p:cNvPicPr>
          <p:nvPr/>
        </p:nvPicPr>
        <p:blipFill>
          <a:blip r:embed="rId9"/>
          <a:stretch>
            <a:fillRect/>
          </a:stretch>
        </p:blipFill>
        <p:spPr>
          <a:xfrm>
            <a:off x="4827679" y="3072426"/>
            <a:ext cx="1981372" cy="1603387"/>
          </a:xfrm>
          <a:prstGeom prst="rect">
            <a:avLst/>
          </a:prstGeom>
        </p:spPr>
      </p:pic>
    </p:spTree>
    <p:extLst>
      <p:ext uri="{BB962C8B-B14F-4D97-AF65-F5344CB8AC3E}">
        <p14:creationId xmlns:p14="http://schemas.microsoft.com/office/powerpoint/2010/main" val="2402952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rotWithShape="1">
          <a:blip r:embed="rId2"/>
          <a:srcRect r="902"/>
          <a:stretch/>
        </p:blipFill>
        <p:spPr>
          <a:xfrm>
            <a:off x="6419640" y="3960604"/>
            <a:ext cx="3660985" cy="1657479"/>
          </a:xfrm>
          <a:prstGeom prst="rect">
            <a:avLst/>
          </a:prstGeom>
        </p:spPr>
      </p:pic>
      <p:sp>
        <p:nvSpPr>
          <p:cNvPr id="4" name="CasellaDiTesto 3"/>
          <p:cNvSpPr txBox="1"/>
          <p:nvPr/>
        </p:nvSpPr>
        <p:spPr>
          <a:xfrm>
            <a:off x="-39691" y="3582834"/>
            <a:ext cx="4892262" cy="907941"/>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pitchFamily="34" charset="0"/>
                <a:cs typeface="Calibri" panose="020F0502020204030204" pitchFamily="34" charset="0"/>
              </a:rPr>
              <a:t>Composites containing cartons show high stiffness, related to MC content</a:t>
            </a:r>
          </a:p>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pitchFamily="34" charset="0"/>
                <a:cs typeface="Calibri" panose="020F0502020204030204" pitchFamily="34" charset="0"/>
              </a:rPr>
              <a:t>The additive induces an increase in strength</a:t>
            </a:r>
          </a:p>
        </p:txBody>
      </p:sp>
      <p:pic>
        <p:nvPicPr>
          <p:cNvPr id="5" name="Immagine 4"/>
          <p:cNvPicPr>
            <a:picLocks noChangeAspect="1"/>
          </p:cNvPicPr>
          <p:nvPr/>
        </p:nvPicPr>
        <p:blipFill>
          <a:blip r:embed="rId3"/>
          <a:stretch>
            <a:fillRect/>
          </a:stretch>
        </p:blipFill>
        <p:spPr>
          <a:xfrm>
            <a:off x="2503918" y="1606839"/>
            <a:ext cx="2348653" cy="1944000"/>
          </a:xfrm>
          <a:prstGeom prst="rect">
            <a:avLst/>
          </a:prstGeom>
        </p:spPr>
      </p:pic>
      <p:pic>
        <p:nvPicPr>
          <p:cNvPr id="6" name="Immagine 5"/>
          <p:cNvPicPr>
            <a:picLocks noChangeAspect="1"/>
          </p:cNvPicPr>
          <p:nvPr/>
        </p:nvPicPr>
        <p:blipFill>
          <a:blip r:embed="rId4"/>
          <a:stretch>
            <a:fillRect/>
          </a:stretch>
        </p:blipFill>
        <p:spPr>
          <a:xfrm>
            <a:off x="151950" y="634839"/>
            <a:ext cx="2351968" cy="1944000"/>
          </a:xfrm>
          <a:prstGeom prst="rect">
            <a:avLst/>
          </a:prstGeom>
        </p:spPr>
      </p:pic>
      <p:sp>
        <p:nvSpPr>
          <p:cNvPr id="7" name="CasellaDiTesto 6"/>
          <p:cNvSpPr txBox="1"/>
          <p:nvPr/>
        </p:nvSpPr>
        <p:spPr>
          <a:xfrm>
            <a:off x="2623187" y="923306"/>
            <a:ext cx="1445460" cy="461665"/>
          </a:xfrm>
          <a:prstGeom prst="rect">
            <a:avLst/>
          </a:prstGeom>
          <a:noFill/>
        </p:spPr>
        <p:txBody>
          <a:bodyPr wrap="none" rtlCol="0">
            <a:spAutoFit/>
          </a:bodyPr>
          <a:lstStyle/>
          <a:p>
            <a:r>
              <a:rPr lang="it-IT" sz="1200" dirty="0" smtClean="0">
                <a:solidFill>
                  <a:schemeClr val="accent1">
                    <a:lumMod val="50000"/>
                  </a:schemeClr>
                </a:solidFill>
                <a:latin typeface="Calibri" panose="020F0502020204030204" pitchFamily="34" charset="0"/>
                <a:cs typeface="Calibri" panose="020F0502020204030204" pitchFamily="34" charset="0"/>
              </a:rPr>
              <a:t>MC + </a:t>
            </a:r>
            <a:r>
              <a:rPr lang="it-IT" sz="1200" dirty="0" err="1" smtClean="0">
                <a:solidFill>
                  <a:schemeClr val="accent1">
                    <a:lumMod val="50000"/>
                  </a:schemeClr>
                </a:solidFill>
                <a:latin typeface="Calibri" panose="020F0502020204030204" pitchFamily="34" charset="0"/>
                <a:cs typeface="Calibri" panose="020F0502020204030204" pitchFamily="34" charset="0"/>
              </a:rPr>
              <a:t>recycled</a:t>
            </a:r>
            <a:r>
              <a:rPr lang="it-IT" sz="1200" dirty="0" smtClean="0">
                <a:solidFill>
                  <a:schemeClr val="accent1">
                    <a:lumMod val="50000"/>
                  </a:schemeClr>
                </a:solidFill>
                <a:latin typeface="Calibri" panose="020F0502020204030204" pitchFamily="34" charset="0"/>
                <a:cs typeface="Calibri" panose="020F0502020204030204" pitchFamily="34" charset="0"/>
              </a:rPr>
              <a:t> HDPE</a:t>
            </a:r>
          </a:p>
          <a:p>
            <a:r>
              <a:rPr lang="it-IT" sz="1200" dirty="0" smtClean="0">
                <a:solidFill>
                  <a:schemeClr val="accent1">
                    <a:lumMod val="50000"/>
                  </a:schemeClr>
                </a:solidFill>
                <a:latin typeface="Calibri" panose="020F0502020204030204" pitchFamily="34" charset="0"/>
                <a:cs typeface="Calibri" panose="020F0502020204030204" pitchFamily="34" charset="0"/>
              </a:rPr>
              <a:t>Up to 90 </a:t>
            </a:r>
            <a:r>
              <a:rPr lang="it-IT" sz="1200" dirty="0" err="1" smtClean="0">
                <a:solidFill>
                  <a:schemeClr val="accent1">
                    <a:lumMod val="50000"/>
                  </a:schemeClr>
                </a:solidFill>
                <a:latin typeface="Calibri" panose="020F0502020204030204" pitchFamily="34" charset="0"/>
                <a:cs typeface="Calibri" panose="020F0502020204030204" pitchFamily="34" charset="0"/>
              </a:rPr>
              <a:t>wt</a:t>
            </a:r>
            <a:r>
              <a:rPr lang="it-IT" sz="1200" dirty="0" smtClean="0">
                <a:solidFill>
                  <a:schemeClr val="accent1">
                    <a:lumMod val="50000"/>
                  </a:schemeClr>
                </a:solidFill>
                <a:latin typeface="Calibri" panose="020F0502020204030204" pitchFamily="34" charset="0"/>
                <a:cs typeface="Calibri" panose="020F0502020204030204" pitchFamily="34" charset="0"/>
              </a:rPr>
              <a:t>% MC</a:t>
            </a:r>
          </a:p>
        </p:txBody>
      </p:sp>
      <p:sp>
        <p:nvSpPr>
          <p:cNvPr id="8"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accent1">
                    <a:lumMod val="50000"/>
                  </a:schemeClr>
                </a:solidFill>
                <a:latin typeface="Calibri" panose="020F0502020204030204" pitchFamily="34" charset="0"/>
                <a:ea typeface="+mn-ea"/>
                <a:cs typeface="Calibri" panose="020F0502020204030204" pitchFamily="34" charset="0"/>
              </a:rPr>
              <a:t>Beverage Cartons Scraps and Recycled Polyethylene</a:t>
            </a:r>
          </a:p>
        </p:txBody>
      </p:sp>
      <p:cxnSp>
        <p:nvCxnSpPr>
          <p:cNvPr id="9"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7575485" y="607766"/>
            <a:ext cx="2347200" cy="1892826"/>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pitchFamily="34" charset="0"/>
                <a:cs typeface="Calibri" panose="020F0502020204030204" pitchFamily="34" charset="0"/>
              </a:rPr>
              <a:t>Water absorption increases with increasing MC content</a:t>
            </a:r>
          </a:p>
          <a:p>
            <a:pPr marL="285750" indent="-285750" algn="just">
              <a:spcAft>
                <a:spcPts val="600"/>
              </a:spcAft>
              <a:buFont typeface="Arial" panose="020B0604020202020204" pitchFamily="34" charset="0"/>
              <a:buChar char="•"/>
            </a:pPr>
            <a:r>
              <a:rPr lang="en-US" sz="1600" b="1" kern="1800" dirty="0" smtClean="0">
                <a:solidFill>
                  <a:schemeClr val="accent1">
                    <a:lumMod val="50000"/>
                  </a:schemeClr>
                </a:solidFill>
                <a:latin typeface="Calibri" panose="020F0502020204030204" pitchFamily="34" charset="0"/>
                <a:cs typeface="Calibri" panose="020F0502020204030204" pitchFamily="34" charset="0"/>
              </a:rPr>
              <a:t>The additive slightly reduces the water uptake</a:t>
            </a:r>
          </a:p>
        </p:txBody>
      </p:sp>
      <p:sp>
        <p:nvSpPr>
          <p:cNvPr id="11" name="CasellaDiTesto 10"/>
          <p:cNvSpPr txBox="1"/>
          <p:nvPr/>
        </p:nvSpPr>
        <p:spPr>
          <a:xfrm>
            <a:off x="5122416" y="2566524"/>
            <a:ext cx="1491947" cy="276999"/>
          </a:xfrm>
          <a:prstGeom prst="rect">
            <a:avLst/>
          </a:prstGeom>
          <a:noFill/>
        </p:spPr>
        <p:txBody>
          <a:bodyPr wrap="none" rtlCol="0">
            <a:spAutoFit/>
          </a:bodyPr>
          <a:lstStyle/>
          <a:p>
            <a:r>
              <a:rPr lang="it-IT" sz="1200" dirty="0" smtClean="0">
                <a:solidFill>
                  <a:schemeClr val="accent1">
                    <a:lumMod val="50000"/>
                  </a:schemeClr>
                </a:solidFill>
                <a:latin typeface="Calibri" panose="020F0502020204030204" pitchFamily="34" charset="0"/>
                <a:cs typeface="Calibri" panose="020F0502020204030204" pitchFamily="34" charset="0"/>
              </a:rPr>
              <a:t>MC + </a:t>
            </a:r>
            <a:r>
              <a:rPr lang="it-IT" sz="1200" dirty="0" err="1" smtClean="0">
                <a:solidFill>
                  <a:schemeClr val="accent1">
                    <a:lumMod val="50000"/>
                  </a:schemeClr>
                </a:solidFill>
                <a:latin typeface="Calibri" panose="020F0502020204030204" pitchFamily="34" charset="0"/>
                <a:cs typeface="Calibri" panose="020F0502020204030204" pitchFamily="34" charset="0"/>
              </a:rPr>
              <a:t>recycled</a:t>
            </a:r>
            <a:r>
              <a:rPr lang="it-IT" sz="1200" dirty="0" smtClean="0">
                <a:solidFill>
                  <a:schemeClr val="accent1">
                    <a:lumMod val="50000"/>
                  </a:schemeClr>
                </a:solidFill>
                <a:latin typeface="Calibri" panose="020F0502020204030204" pitchFamily="34" charset="0"/>
                <a:cs typeface="Calibri" panose="020F0502020204030204" pitchFamily="34" charset="0"/>
              </a:rPr>
              <a:t> HDPE</a:t>
            </a:r>
          </a:p>
        </p:txBody>
      </p:sp>
      <p:pic>
        <p:nvPicPr>
          <p:cNvPr id="12" name="Immagine 11"/>
          <p:cNvPicPr>
            <a:picLocks noChangeAspect="1"/>
          </p:cNvPicPr>
          <p:nvPr/>
        </p:nvPicPr>
        <p:blipFill>
          <a:blip r:embed="rId5"/>
          <a:stretch>
            <a:fillRect/>
          </a:stretch>
        </p:blipFill>
        <p:spPr>
          <a:xfrm>
            <a:off x="5228285" y="578238"/>
            <a:ext cx="2347200" cy="1951882"/>
          </a:xfrm>
          <a:prstGeom prst="rect">
            <a:avLst/>
          </a:prstGeom>
        </p:spPr>
      </p:pic>
      <p:pic>
        <p:nvPicPr>
          <p:cNvPr id="16" name="Immagine 15"/>
          <p:cNvPicPr>
            <a:picLocks noChangeAspect="1"/>
          </p:cNvPicPr>
          <p:nvPr/>
        </p:nvPicPr>
        <p:blipFill>
          <a:blip r:embed="rId6"/>
          <a:stretch>
            <a:fillRect/>
          </a:stretch>
        </p:blipFill>
        <p:spPr>
          <a:xfrm>
            <a:off x="4859475" y="3100746"/>
            <a:ext cx="1440000" cy="1429307"/>
          </a:xfrm>
          <a:prstGeom prst="rect">
            <a:avLst/>
          </a:prstGeom>
        </p:spPr>
      </p:pic>
      <p:pic>
        <p:nvPicPr>
          <p:cNvPr id="17" name="Immagine 16"/>
          <p:cNvPicPr>
            <a:picLocks noChangeAspect="1"/>
          </p:cNvPicPr>
          <p:nvPr/>
        </p:nvPicPr>
        <p:blipFill>
          <a:blip r:embed="rId7"/>
          <a:stretch>
            <a:fillRect/>
          </a:stretch>
        </p:blipFill>
        <p:spPr>
          <a:xfrm>
            <a:off x="6313089" y="2843523"/>
            <a:ext cx="1440000" cy="1418772"/>
          </a:xfrm>
          <a:prstGeom prst="rect">
            <a:avLst/>
          </a:prstGeom>
        </p:spPr>
      </p:pic>
    </p:spTree>
    <p:extLst>
      <p:ext uri="{BB962C8B-B14F-4D97-AF65-F5344CB8AC3E}">
        <p14:creationId xmlns:p14="http://schemas.microsoft.com/office/powerpoint/2010/main" val="402683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2614" y="2434013"/>
            <a:ext cx="1408945" cy="1017306"/>
          </a:xfrm>
          <a:prstGeom prst="rect">
            <a:avLst/>
          </a:prstGeom>
        </p:spPr>
      </p:pic>
      <p:pic>
        <p:nvPicPr>
          <p:cNvPr id="5" name="Immagine 4"/>
          <p:cNvPicPr>
            <a:picLocks noChangeAspect="1"/>
          </p:cNvPicPr>
          <p:nvPr/>
        </p:nvPicPr>
        <p:blipFill>
          <a:blip r:embed="rId3"/>
          <a:stretch>
            <a:fillRect/>
          </a:stretch>
        </p:blipFill>
        <p:spPr>
          <a:xfrm>
            <a:off x="1637717" y="2455987"/>
            <a:ext cx="1420499" cy="1030464"/>
          </a:xfrm>
          <a:prstGeom prst="rect">
            <a:avLst/>
          </a:prstGeom>
        </p:spPr>
      </p:pic>
      <p:pic>
        <p:nvPicPr>
          <p:cNvPr id="6" name="Immagine 5"/>
          <p:cNvPicPr>
            <a:picLocks noChangeAspect="1"/>
          </p:cNvPicPr>
          <p:nvPr/>
        </p:nvPicPr>
        <p:blipFill>
          <a:blip r:embed="rId4"/>
          <a:stretch>
            <a:fillRect/>
          </a:stretch>
        </p:blipFill>
        <p:spPr>
          <a:xfrm>
            <a:off x="3243752" y="2455987"/>
            <a:ext cx="1381759" cy="1030464"/>
          </a:xfrm>
          <a:prstGeom prst="rect">
            <a:avLst/>
          </a:prstGeom>
        </p:spPr>
      </p:pic>
      <p:pic>
        <p:nvPicPr>
          <p:cNvPr id="7" name="Immagine 6"/>
          <p:cNvPicPr>
            <a:picLocks noChangeAspect="1"/>
          </p:cNvPicPr>
          <p:nvPr/>
        </p:nvPicPr>
        <p:blipFill>
          <a:blip r:embed="rId5"/>
          <a:stretch>
            <a:fillRect/>
          </a:stretch>
        </p:blipFill>
        <p:spPr>
          <a:xfrm>
            <a:off x="25830" y="4066000"/>
            <a:ext cx="1536162" cy="946893"/>
          </a:xfrm>
          <a:prstGeom prst="rect">
            <a:avLst/>
          </a:prstGeom>
        </p:spPr>
      </p:pic>
      <p:pic>
        <p:nvPicPr>
          <p:cNvPr id="8" name="Immagine 7"/>
          <p:cNvPicPr>
            <a:picLocks noChangeAspect="1"/>
          </p:cNvPicPr>
          <p:nvPr/>
        </p:nvPicPr>
        <p:blipFill>
          <a:blip r:embed="rId6"/>
          <a:stretch>
            <a:fillRect/>
          </a:stretch>
        </p:blipFill>
        <p:spPr>
          <a:xfrm>
            <a:off x="1629458" y="4065999"/>
            <a:ext cx="1542783" cy="946893"/>
          </a:xfrm>
          <a:prstGeom prst="rect">
            <a:avLst/>
          </a:prstGeom>
        </p:spPr>
      </p:pic>
      <p:pic>
        <p:nvPicPr>
          <p:cNvPr id="10" name="Immagine 9"/>
          <p:cNvPicPr>
            <a:picLocks noChangeAspect="1"/>
          </p:cNvPicPr>
          <p:nvPr/>
        </p:nvPicPr>
        <p:blipFill>
          <a:blip r:embed="rId7"/>
          <a:stretch>
            <a:fillRect/>
          </a:stretch>
        </p:blipFill>
        <p:spPr>
          <a:xfrm>
            <a:off x="6594474" y="303892"/>
            <a:ext cx="3490845" cy="2627518"/>
          </a:xfrm>
          <a:prstGeom prst="rect">
            <a:avLst/>
          </a:prstGeom>
        </p:spPr>
      </p:pic>
      <p:pic>
        <p:nvPicPr>
          <p:cNvPr id="11" name="Immagine 10"/>
          <p:cNvPicPr>
            <a:picLocks noChangeAspect="1"/>
          </p:cNvPicPr>
          <p:nvPr/>
        </p:nvPicPr>
        <p:blipFill rotWithShape="1">
          <a:blip r:embed="rId8"/>
          <a:srcRect r="19469"/>
          <a:stretch/>
        </p:blipFill>
        <p:spPr>
          <a:xfrm>
            <a:off x="6594474" y="3051384"/>
            <a:ext cx="3486151" cy="2619166"/>
          </a:xfrm>
          <a:prstGeom prst="rect">
            <a:avLst/>
          </a:prstGeom>
        </p:spPr>
      </p:pic>
      <p:sp>
        <p:nvSpPr>
          <p:cNvPr id="12"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smtClean="0">
                <a:solidFill>
                  <a:schemeClr val="accent1">
                    <a:lumMod val="50000"/>
                  </a:schemeClr>
                </a:solidFill>
                <a:latin typeface="Calibri" panose="020F0502020204030204" pitchFamily="34" charset="0"/>
                <a:ea typeface="+mn-ea"/>
                <a:cs typeface="Calibri" panose="020F0502020204030204" pitchFamily="34" charset="0"/>
              </a:rPr>
              <a:t>Prototyping </a:t>
            </a:r>
            <a:endParaRPr lang="en-US" sz="1984" b="1" kern="1800" dirty="0">
              <a:solidFill>
                <a:schemeClr val="accent1">
                  <a:lumMod val="50000"/>
                </a:schemeClr>
              </a:solidFill>
              <a:latin typeface="Calibri" panose="020F0502020204030204" pitchFamily="34" charset="0"/>
              <a:ea typeface="+mn-ea"/>
              <a:cs typeface="Calibri" panose="020F0502020204030204" pitchFamily="34" charset="0"/>
            </a:endParaRPr>
          </a:p>
        </p:txBody>
      </p:sp>
      <p:cxnSp>
        <p:nvCxnSpPr>
          <p:cNvPr id="13"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9"/>
          <a:stretch>
            <a:fillRect/>
          </a:stretch>
        </p:blipFill>
        <p:spPr>
          <a:xfrm>
            <a:off x="141535" y="484928"/>
            <a:ext cx="1445012" cy="1440930"/>
          </a:xfrm>
          <a:prstGeom prst="rect">
            <a:avLst/>
          </a:prstGeom>
        </p:spPr>
      </p:pic>
      <p:pic>
        <p:nvPicPr>
          <p:cNvPr id="15" name="Immagine 14"/>
          <p:cNvPicPr>
            <a:picLocks noChangeAspect="1"/>
          </p:cNvPicPr>
          <p:nvPr/>
        </p:nvPicPr>
        <p:blipFill>
          <a:blip r:embed="rId10"/>
          <a:stretch>
            <a:fillRect/>
          </a:stretch>
        </p:blipFill>
        <p:spPr>
          <a:xfrm>
            <a:off x="1714390" y="734273"/>
            <a:ext cx="1453246" cy="1440930"/>
          </a:xfrm>
          <a:prstGeom prst="rect">
            <a:avLst/>
          </a:prstGeom>
        </p:spPr>
      </p:pic>
      <p:pic>
        <p:nvPicPr>
          <p:cNvPr id="16" name="Immagine 15"/>
          <p:cNvPicPr>
            <a:picLocks noChangeAspect="1"/>
          </p:cNvPicPr>
          <p:nvPr/>
        </p:nvPicPr>
        <p:blipFill>
          <a:blip r:embed="rId11"/>
          <a:stretch>
            <a:fillRect/>
          </a:stretch>
        </p:blipFill>
        <p:spPr>
          <a:xfrm>
            <a:off x="3256792" y="734273"/>
            <a:ext cx="1461574" cy="1440930"/>
          </a:xfrm>
          <a:prstGeom prst="rect">
            <a:avLst/>
          </a:prstGeom>
        </p:spPr>
      </p:pic>
      <p:sp>
        <p:nvSpPr>
          <p:cNvPr id="17" name="Rettangolo 16"/>
          <p:cNvSpPr/>
          <p:nvPr/>
        </p:nvSpPr>
        <p:spPr>
          <a:xfrm>
            <a:off x="92614" y="1898224"/>
            <a:ext cx="1483098" cy="307777"/>
          </a:xfrm>
          <a:prstGeom prst="rect">
            <a:avLst/>
          </a:prstGeom>
        </p:spPr>
        <p:txBody>
          <a:bodyPr wrap="none">
            <a:spAutoFit/>
          </a:bodyPr>
          <a:lstStyle/>
          <a:p>
            <a:r>
              <a:rPr lang="es-ES" sz="1400" dirty="0">
                <a:solidFill>
                  <a:schemeClr val="accent1">
                    <a:lumMod val="50000"/>
                  </a:schemeClr>
                </a:solidFill>
                <a:latin typeface="Calibri" panose="020F0502020204030204" pitchFamily="34" charset="0"/>
                <a:cs typeface="Calibri" panose="020F0502020204030204" pitchFamily="34" charset="0"/>
              </a:rPr>
              <a:t>MC </a:t>
            </a:r>
            <a:r>
              <a:rPr lang="es-ES" sz="1400" dirty="0" smtClean="0">
                <a:solidFill>
                  <a:schemeClr val="accent1">
                    <a:lumMod val="50000"/>
                  </a:schemeClr>
                </a:solidFill>
                <a:latin typeface="Calibri" panose="020F0502020204030204" pitchFamily="34" charset="0"/>
                <a:cs typeface="Calibri" panose="020F0502020204030204" pitchFamily="34" charset="0"/>
              </a:rPr>
              <a:t>+ </a:t>
            </a:r>
            <a:r>
              <a:rPr lang="es-ES" sz="1400" dirty="0">
                <a:solidFill>
                  <a:schemeClr val="accent1">
                    <a:lumMod val="50000"/>
                  </a:schemeClr>
                </a:solidFill>
                <a:latin typeface="Calibri" panose="020F0502020204030204" pitchFamily="34" charset="0"/>
                <a:cs typeface="Calibri" panose="020F0502020204030204" pitchFamily="34" charset="0"/>
              </a:rPr>
              <a:t>HDPE 50/50</a:t>
            </a:r>
          </a:p>
        </p:txBody>
      </p:sp>
      <p:sp>
        <p:nvSpPr>
          <p:cNvPr id="18" name="Rettangolo 17"/>
          <p:cNvSpPr/>
          <p:nvPr/>
        </p:nvSpPr>
        <p:spPr>
          <a:xfrm>
            <a:off x="1679084" y="2148188"/>
            <a:ext cx="3155415" cy="307777"/>
          </a:xfrm>
          <a:prstGeom prst="rect">
            <a:avLst/>
          </a:prstGeom>
        </p:spPr>
        <p:txBody>
          <a:bodyPr wrap="square">
            <a:spAutoFit/>
          </a:bodyPr>
          <a:lstStyle/>
          <a:p>
            <a:r>
              <a:rPr lang="en-US" sz="1400" dirty="0">
                <a:solidFill>
                  <a:schemeClr val="accent1">
                    <a:lumMod val="50000"/>
                  </a:schemeClr>
                </a:solidFill>
                <a:latin typeface="Calibri" panose="020F0502020204030204" pitchFamily="34" charset="0"/>
                <a:cs typeface="Calibri" panose="020F0502020204030204" pitchFamily="34" charset="0"/>
              </a:rPr>
              <a:t>MC </a:t>
            </a:r>
            <a:r>
              <a:rPr lang="en-US" sz="1400" dirty="0" smtClean="0">
                <a:solidFill>
                  <a:schemeClr val="accent1">
                    <a:lumMod val="50000"/>
                  </a:schemeClr>
                </a:solidFill>
                <a:latin typeface="Calibri" panose="020F0502020204030204" pitchFamily="34" charset="0"/>
                <a:cs typeface="Calibri" panose="020F0502020204030204" pitchFamily="34" charset="0"/>
              </a:rPr>
              <a:t>+ </a:t>
            </a:r>
            <a:r>
              <a:rPr lang="en-US" sz="1400" dirty="0">
                <a:solidFill>
                  <a:schemeClr val="accent1">
                    <a:lumMod val="50000"/>
                  </a:schemeClr>
                </a:solidFill>
                <a:latin typeface="Calibri" panose="020F0502020204030204" pitchFamily="34" charset="0"/>
                <a:cs typeface="Calibri" panose="020F0502020204030204" pitchFamily="34" charset="0"/>
              </a:rPr>
              <a:t>HDPE </a:t>
            </a:r>
            <a:r>
              <a:rPr lang="en-US" sz="1400" dirty="0" smtClean="0">
                <a:solidFill>
                  <a:schemeClr val="accent1">
                    <a:lumMod val="50000"/>
                  </a:schemeClr>
                </a:solidFill>
                <a:latin typeface="Calibri" panose="020F0502020204030204" pitchFamily="34" charset="0"/>
                <a:cs typeface="Calibri" panose="020F0502020204030204" pitchFamily="34" charset="0"/>
              </a:rPr>
              <a:t>50/50 Laminated </a:t>
            </a:r>
            <a:r>
              <a:rPr lang="en-US" sz="1400" dirty="0">
                <a:solidFill>
                  <a:schemeClr val="accent1">
                    <a:lumMod val="50000"/>
                  </a:schemeClr>
                </a:solidFill>
                <a:latin typeface="Calibri" panose="020F0502020204030204" pitchFamily="34" charset="0"/>
                <a:cs typeface="Calibri" panose="020F0502020204030204" pitchFamily="34" charset="0"/>
              </a:rPr>
              <a:t>with HDPE</a:t>
            </a:r>
          </a:p>
        </p:txBody>
      </p:sp>
      <p:pic>
        <p:nvPicPr>
          <p:cNvPr id="21" name="Immagine 20"/>
          <p:cNvPicPr>
            <a:picLocks noChangeAspect="1"/>
          </p:cNvPicPr>
          <p:nvPr/>
        </p:nvPicPr>
        <p:blipFill rotWithShape="1">
          <a:blip r:embed="rId12"/>
          <a:srcRect l="9067" t="6654" r="5786" b="7456"/>
          <a:stretch/>
        </p:blipFill>
        <p:spPr>
          <a:xfrm>
            <a:off x="4853561" y="3925179"/>
            <a:ext cx="1440000" cy="1426414"/>
          </a:xfrm>
          <a:prstGeom prst="rect">
            <a:avLst/>
          </a:prstGeom>
        </p:spPr>
      </p:pic>
      <p:sp>
        <p:nvSpPr>
          <p:cNvPr id="22" name="Rettangolo 21"/>
          <p:cNvSpPr/>
          <p:nvPr/>
        </p:nvSpPr>
        <p:spPr>
          <a:xfrm>
            <a:off x="4533692" y="3508961"/>
            <a:ext cx="1994713" cy="307777"/>
          </a:xfrm>
          <a:prstGeom prst="rect">
            <a:avLst/>
          </a:prstGeom>
        </p:spPr>
        <p:txBody>
          <a:bodyPr wrap="none">
            <a:spAutoFit/>
          </a:bodyPr>
          <a:lstStyle/>
          <a:p>
            <a:r>
              <a:rPr lang="it-IT" sz="1400" dirty="0">
                <a:solidFill>
                  <a:schemeClr val="accent1">
                    <a:lumMod val="50000"/>
                  </a:schemeClr>
                </a:solidFill>
                <a:latin typeface="Calibri" panose="020F0502020204030204" pitchFamily="34" charset="0"/>
                <a:cs typeface="Calibri" panose="020F0502020204030204" pitchFamily="34" charset="0"/>
              </a:rPr>
              <a:t>PA </a:t>
            </a:r>
            <a:r>
              <a:rPr lang="it-IT" sz="1400" dirty="0" err="1">
                <a:solidFill>
                  <a:schemeClr val="accent1">
                    <a:lumMod val="50000"/>
                  </a:schemeClr>
                </a:solidFill>
                <a:latin typeface="Calibri" panose="020F0502020204030204" pitchFamily="34" charset="0"/>
                <a:cs typeface="Calibri" panose="020F0502020204030204" pitchFamily="34" charset="0"/>
              </a:rPr>
              <a:t>fishing</a:t>
            </a:r>
            <a:r>
              <a:rPr lang="it-IT" sz="1400" dirty="0">
                <a:solidFill>
                  <a:schemeClr val="accent1">
                    <a:lumMod val="50000"/>
                  </a:schemeClr>
                </a:solidFill>
                <a:latin typeface="Calibri" panose="020F0502020204030204" pitchFamily="34" charset="0"/>
                <a:cs typeface="Calibri" panose="020F0502020204030204" pitchFamily="34" charset="0"/>
              </a:rPr>
              <a:t> net + PS 10/90</a:t>
            </a:r>
          </a:p>
        </p:txBody>
      </p:sp>
      <p:sp>
        <p:nvSpPr>
          <p:cNvPr id="23" name="Rettangolo 22"/>
          <p:cNvSpPr/>
          <p:nvPr/>
        </p:nvSpPr>
        <p:spPr>
          <a:xfrm>
            <a:off x="4079292" y="5351593"/>
            <a:ext cx="2613664" cy="307777"/>
          </a:xfrm>
          <a:prstGeom prst="rect">
            <a:avLst/>
          </a:prstGeom>
        </p:spPr>
        <p:txBody>
          <a:bodyPr wrap="none">
            <a:spAutoFit/>
          </a:bodyPr>
          <a:lstStyle/>
          <a:p>
            <a:r>
              <a:rPr lang="it-IT" sz="1400" dirty="0">
                <a:solidFill>
                  <a:schemeClr val="accent1">
                    <a:lumMod val="50000"/>
                  </a:schemeClr>
                </a:solidFill>
                <a:latin typeface="Calibri" panose="020F0502020204030204" pitchFamily="34" charset="0"/>
                <a:cs typeface="Calibri" panose="020F0502020204030204" pitchFamily="34" charset="0"/>
              </a:rPr>
              <a:t>PE-PP (</a:t>
            </a:r>
            <a:r>
              <a:rPr lang="it-IT" sz="1400" dirty="0" err="1">
                <a:solidFill>
                  <a:schemeClr val="accent1">
                    <a:lumMod val="50000"/>
                  </a:schemeClr>
                </a:solidFill>
                <a:latin typeface="Calibri" panose="020F0502020204030204" pitchFamily="34" charset="0"/>
                <a:cs typeface="Calibri" panose="020F0502020204030204" pitchFamily="34" charset="0"/>
              </a:rPr>
              <a:t>Litter</a:t>
            </a:r>
            <a:r>
              <a:rPr lang="it-IT" sz="1400" dirty="0">
                <a:solidFill>
                  <a:schemeClr val="accent1">
                    <a:lumMod val="50000"/>
                  </a:schemeClr>
                </a:solidFill>
                <a:latin typeface="Calibri" panose="020F0502020204030204" pitchFamily="34" charset="0"/>
                <a:cs typeface="Calibri" panose="020F0502020204030204" pitchFamily="34" charset="0"/>
              </a:rPr>
              <a:t>) + </a:t>
            </a:r>
            <a:r>
              <a:rPr lang="it-IT" sz="1400" dirty="0" err="1">
                <a:solidFill>
                  <a:schemeClr val="accent1">
                    <a:lumMod val="50000"/>
                  </a:schemeClr>
                </a:solidFill>
                <a:latin typeface="Calibri" panose="020F0502020204030204" pitchFamily="34" charset="0"/>
                <a:cs typeface="Calibri" panose="020F0502020204030204" pitchFamily="34" charset="0"/>
              </a:rPr>
              <a:t>recycled</a:t>
            </a:r>
            <a:r>
              <a:rPr lang="it-IT" sz="1400" dirty="0">
                <a:solidFill>
                  <a:schemeClr val="accent1">
                    <a:lumMod val="50000"/>
                  </a:schemeClr>
                </a:solidFill>
                <a:latin typeface="Calibri" panose="020F0502020204030204" pitchFamily="34" charset="0"/>
                <a:cs typeface="Calibri" panose="020F0502020204030204" pitchFamily="34" charset="0"/>
              </a:rPr>
              <a:t> PE 40/60</a:t>
            </a:r>
          </a:p>
        </p:txBody>
      </p:sp>
      <p:pic>
        <p:nvPicPr>
          <p:cNvPr id="3" name="Immagine 2"/>
          <p:cNvPicPr>
            <a:picLocks noChangeAspect="1"/>
          </p:cNvPicPr>
          <p:nvPr/>
        </p:nvPicPr>
        <p:blipFill rotWithShape="1">
          <a:blip r:embed="rId13" cstate="print">
            <a:extLst>
              <a:ext uri="{28A0092B-C50C-407E-A947-70E740481C1C}">
                <a14:useLocalDpi xmlns:a14="http://schemas.microsoft.com/office/drawing/2010/main" val="0"/>
              </a:ext>
            </a:extLst>
          </a:blip>
          <a:srcRect l="19647" t="28969" r="19908" b="24936"/>
          <a:stretch/>
        </p:blipFill>
        <p:spPr>
          <a:xfrm>
            <a:off x="4811048" y="2068031"/>
            <a:ext cx="1440000" cy="1464160"/>
          </a:xfrm>
          <a:prstGeom prst="rect">
            <a:avLst/>
          </a:prstGeom>
        </p:spPr>
      </p:pic>
      <p:pic>
        <p:nvPicPr>
          <p:cNvPr id="20" name="Immagine 19"/>
          <p:cNvPicPr>
            <a:picLocks noChangeAspect="1"/>
          </p:cNvPicPr>
          <p:nvPr/>
        </p:nvPicPr>
        <p:blipFill>
          <a:blip r:embed="rId14"/>
          <a:stretch>
            <a:fillRect/>
          </a:stretch>
        </p:blipFill>
        <p:spPr>
          <a:xfrm>
            <a:off x="3175001" y="3533657"/>
            <a:ext cx="1440000" cy="1482353"/>
          </a:xfrm>
          <a:prstGeom prst="rect">
            <a:avLst/>
          </a:prstGeom>
        </p:spPr>
      </p:pic>
      <p:sp>
        <p:nvSpPr>
          <p:cNvPr id="25" name="Rettangolo 24"/>
          <p:cNvSpPr/>
          <p:nvPr/>
        </p:nvSpPr>
        <p:spPr>
          <a:xfrm>
            <a:off x="1494685" y="5005373"/>
            <a:ext cx="3198504" cy="307777"/>
          </a:xfrm>
          <a:prstGeom prst="rect">
            <a:avLst/>
          </a:prstGeom>
        </p:spPr>
        <p:txBody>
          <a:bodyPr wrap="none">
            <a:spAutoFit/>
          </a:bodyPr>
          <a:lstStyle/>
          <a:p>
            <a:r>
              <a:rPr lang="it-IT" sz="1400" dirty="0">
                <a:solidFill>
                  <a:schemeClr val="accent1">
                    <a:lumMod val="50000"/>
                  </a:schemeClr>
                </a:solidFill>
                <a:latin typeface="Calibri" panose="020F0502020204030204" pitchFamily="34" charset="0"/>
                <a:cs typeface="Calibri" panose="020F0502020204030204" pitchFamily="34" charset="0"/>
              </a:rPr>
              <a:t>PA (</a:t>
            </a:r>
            <a:r>
              <a:rPr lang="it-IT" sz="1400" dirty="0" err="1">
                <a:solidFill>
                  <a:schemeClr val="accent1">
                    <a:lumMod val="50000"/>
                  </a:schemeClr>
                </a:solidFill>
                <a:latin typeface="Calibri" panose="020F0502020204030204" pitchFamily="34" charset="0"/>
                <a:cs typeface="Calibri" panose="020F0502020204030204" pitchFamily="34" charset="0"/>
              </a:rPr>
              <a:t>fishing</a:t>
            </a:r>
            <a:r>
              <a:rPr lang="it-IT" sz="1400" dirty="0">
                <a:solidFill>
                  <a:schemeClr val="accent1">
                    <a:lumMod val="50000"/>
                  </a:schemeClr>
                </a:solidFill>
                <a:latin typeface="Calibri" panose="020F0502020204030204" pitchFamily="34" charset="0"/>
                <a:cs typeface="Calibri" panose="020F0502020204030204" pitchFamily="34" charset="0"/>
              </a:rPr>
              <a:t> net) </a:t>
            </a:r>
            <a:r>
              <a:rPr lang="it-IT" sz="1400" dirty="0" err="1">
                <a:solidFill>
                  <a:schemeClr val="accent1">
                    <a:lumMod val="50000"/>
                  </a:schemeClr>
                </a:solidFill>
                <a:latin typeface="Calibri" panose="020F0502020204030204" pitchFamily="34" charset="0"/>
                <a:cs typeface="Calibri" panose="020F0502020204030204" pitchFamily="34" charset="0"/>
              </a:rPr>
              <a:t>milled</a:t>
            </a:r>
            <a:r>
              <a:rPr lang="it-IT" sz="1400" dirty="0">
                <a:solidFill>
                  <a:schemeClr val="accent1">
                    <a:lumMod val="50000"/>
                  </a:schemeClr>
                </a:solidFill>
                <a:latin typeface="Calibri" panose="020F0502020204030204" pitchFamily="34" charset="0"/>
                <a:cs typeface="Calibri" panose="020F0502020204030204" pitchFamily="34" charset="0"/>
              </a:rPr>
              <a:t> </a:t>
            </a:r>
            <a:r>
              <a:rPr lang="it-IT" sz="1400" dirty="0" err="1">
                <a:solidFill>
                  <a:schemeClr val="accent1">
                    <a:lumMod val="50000"/>
                  </a:schemeClr>
                </a:solidFill>
                <a:latin typeface="Calibri" panose="020F0502020204030204" pitchFamily="34" charset="0"/>
                <a:cs typeface="Calibri" panose="020F0502020204030204" pitchFamily="34" charset="0"/>
              </a:rPr>
              <a:t>at</a:t>
            </a:r>
            <a:r>
              <a:rPr lang="it-IT" sz="1400" dirty="0">
                <a:solidFill>
                  <a:schemeClr val="accent1">
                    <a:lumMod val="50000"/>
                  </a:schemeClr>
                </a:solidFill>
                <a:latin typeface="Calibri" panose="020F0502020204030204" pitchFamily="34" charset="0"/>
                <a:cs typeface="Calibri" panose="020F0502020204030204" pitchFamily="34" charset="0"/>
              </a:rPr>
              <a:t> 1mm + PS 50/50</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8784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smtClean="0">
                <a:solidFill>
                  <a:schemeClr val="tx2"/>
                </a:solidFill>
                <a:latin typeface="Calibri" panose="020F0502020204030204" pitchFamily="34" charset="0"/>
                <a:ea typeface="+mn-ea"/>
                <a:cs typeface="Calibri" panose="020F0502020204030204" pitchFamily="34" charset="0"/>
              </a:rPr>
              <a:t>International Conference &amp; </a:t>
            </a:r>
            <a:r>
              <a:rPr lang="en-US" sz="1984" b="1" kern="1800" dirty="0" err="1" smtClean="0">
                <a:solidFill>
                  <a:schemeClr val="tx2"/>
                </a:solidFill>
                <a:latin typeface="Calibri" panose="020F0502020204030204" pitchFamily="34" charset="0"/>
                <a:ea typeface="+mn-ea"/>
                <a:cs typeface="Calibri" panose="020F0502020204030204" pitchFamily="34" charset="0"/>
              </a:rPr>
              <a:t>Trianing</a:t>
            </a:r>
            <a:r>
              <a:rPr lang="en-US" sz="1984" b="1" kern="1800" dirty="0" smtClean="0">
                <a:solidFill>
                  <a:schemeClr val="tx2"/>
                </a:solidFill>
                <a:latin typeface="Calibri" panose="020F0502020204030204" pitchFamily="34" charset="0"/>
                <a:ea typeface="+mn-ea"/>
                <a:cs typeface="Calibri" panose="020F0502020204030204" pitchFamily="34" charset="0"/>
              </a:rPr>
              <a:t> School</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cxnSp>
        <p:nvCxnSpPr>
          <p:cNvPr id="5"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7" name="Immagine 6"/>
          <p:cNvPicPr>
            <a:picLocks noChangeAspect="1"/>
          </p:cNvPicPr>
          <p:nvPr/>
        </p:nvPicPr>
        <p:blipFill>
          <a:blip r:embed="rId2"/>
          <a:stretch>
            <a:fillRect/>
          </a:stretch>
        </p:blipFill>
        <p:spPr>
          <a:xfrm>
            <a:off x="5072375" y="1980918"/>
            <a:ext cx="5076000" cy="3716583"/>
          </a:xfrm>
          <a:prstGeom prst="rect">
            <a:avLst/>
          </a:prstGeom>
        </p:spPr>
      </p:pic>
      <p:pic>
        <p:nvPicPr>
          <p:cNvPr id="8" name="Immagine 7"/>
          <p:cNvPicPr>
            <a:picLocks noChangeAspect="1"/>
          </p:cNvPicPr>
          <p:nvPr/>
        </p:nvPicPr>
        <p:blipFill>
          <a:blip r:embed="rId3"/>
          <a:stretch>
            <a:fillRect/>
          </a:stretch>
        </p:blipFill>
        <p:spPr>
          <a:xfrm>
            <a:off x="102010" y="707471"/>
            <a:ext cx="5040000" cy="2785522"/>
          </a:xfrm>
          <a:prstGeom prst="rect">
            <a:avLst/>
          </a:prstGeom>
        </p:spPr>
      </p:pic>
    </p:spTree>
    <p:extLst>
      <p:ext uri="{BB962C8B-B14F-4D97-AF65-F5344CB8AC3E}">
        <p14:creationId xmlns:p14="http://schemas.microsoft.com/office/powerpoint/2010/main" val="3989991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p:nvPr/>
        </p:nvPicPr>
        <p:blipFill>
          <a:blip r:embed="rId2"/>
          <a:stretch/>
        </p:blipFill>
        <p:spPr>
          <a:xfrm>
            <a:off x="25200" y="-18000"/>
            <a:ext cx="10078920" cy="492120"/>
          </a:xfrm>
          <a:prstGeom prst="rect">
            <a:avLst/>
          </a:prstGeom>
          <a:ln w="0">
            <a:noFill/>
          </a:ln>
        </p:spPr>
      </p:pic>
      <p:pic>
        <p:nvPicPr>
          <p:cNvPr id="5" name="Immagine 4"/>
          <p:cNvPicPr/>
          <p:nvPr/>
        </p:nvPicPr>
        <p:blipFill>
          <a:blip r:embed="rId3"/>
          <a:stretch/>
        </p:blipFill>
        <p:spPr>
          <a:xfrm>
            <a:off x="1523160" y="5220000"/>
            <a:ext cx="7044840" cy="388440"/>
          </a:xfrm>
          <a:prstGeom prst="rect">
            <a:avLst/>
          </a:prstGeom>
          <a:ln w="0">
            <a:noFill/>
          </a:ln>
        </p:spPr>
      </p:pic>
      <p:sp>
        <p:nvSpPr>
          <p:cNvPr id="6" name="CasellaDiTesto 5"/>
          <p:cNvSpPr txBox="1"/>
          <p:nvPr/>
        </p:nvSpPr>
        <p:spPr>
          <a:xfrm>
            <a:off x="3343275" y="2143125"/>
            <a:ext cx="3876675" cy="523220"/>
          </a:xfrm>
          <a:prstGeom prst="rect">
            <a:avLst/>
          </a:prstGeom>
          <a:noFill/>
        </p:spPr>
        <p:txBody>
          <a:bodyPr wrap="square" rtlCol="0">
            <a:spAutoFit/>
          </a:bodyPr>
          <a:lstStyle/>
          <a:p>
            <a:pPr algn="ctr"/>
            <a:r>
              <a:rPr lang="it-IT" sz="2800" dirty="0" smtClean="0">
                <a:solidFill>
                  <a:schemeClr val="accent1">
                    <a:lumMod val="50000"/>
                  </a:schemeClr>
                </a:solidFill>
              </a:rPr>
              <a:t>GRAZIE </a:t>
            </a:r>
            <a:endParaRPr lang="it-IT" sz="2800" dirty="0">
              <a:solidFill>
                <a:schemeClr val="accent1">
                  <a:lumMod val="50000"/>
                </a:schemeClr>
              </a:solidFill>
            </a:endParaRPr>
          </a:p>
        </p:txBody>
      </p:sp>
    </p:spTree>
    <p:extLst>
      <p:ext uri="{BB962C8B-B14F-4D97-AF65-F5344CB8AC3E}">
        <p14:creationId xmlns:p14="http://schemas.microsoft.com/office/powerpoint/2010/main" val="301398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139043" y="18316"/>
            <a:ext cx="7549968"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800" b="1" kern="1800" dirty="0" smtClean="0">
                <a:solidFill>
                  <a:schemeClr val="tx2"/>
                </a:solidFill>
                <a:latin typeface="+mn-lt"/>
                <a:ea typeface="+mn-ea"/>
                <a:cs typeface="+mn-cs"/>
              </a:rPr>
              <a:t>IPCB in SIRIMAP Project</a:t>
            </a:r>
            <a:endParaRPr lang="en-US" sz="1800" b="1" kern="1800" dirty="0">
              <a:solidFill>
                <a:schemeClr val="tx2"/>
              </a:solidFill>
              <a:latin typeface="+mn-lt"/>
              <a:ea typeface="+mn-ea"/>
              <a:cs typeface="+mn-cs"/>
            </a:endParaRPr>
          </a:p>
        </p:txBody>
      </p:sp>
      <p:cxnSp>
        <p:nvCxnSpPr>
          <p:cNvPr id="5" name="Connettore 1 12">
            <a:extLst>
              <a:ext uri="{FF2B5EF4-FFF2-40B4-BE49-F238E27FC236}">
                <a16:creationId xmlns:a16="http://schemas.microsoft.com/office/drawing/2014/main" id="{BC1138AF-4D92-4DC0-9A70-61DBC44F335C}"/>
              </a:ext>
            </a:extLst>
          </p:cNvPr>
          <p:cNvCxnSpPr/>
          <p:nvPr/>
        </p:nvCxnSpPr>
        <p:spPr>
          <a:xfrm flipV="1">
            <a:off x="139043" y="464594"/>
            <a:ext cx="3242332" cy="2007"/>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3" name="Rettangolo arrotondato 22"/>
          <p:cNvSpPr/>
          <p:nvPr/>
        </p:nvSpPr>
        <p:spPr>
          <a:xfrm>
            <a:off x="1249371" y="570650"/>
            <a:ext cx="3072078" cy="1389058"/>
          </a:xfrm>
          <a:prstGeom prst="roundRec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Ins="108000" rtlCol="0" anchor="ctr"/>
          <a:lstStyle/>
          <a:p>
            <a:pPr lvl="0" algn="just"/>
            <a:r>
              <a:rPr lang="en-US" sz="1400" b="1" kern="0" dirty="0">
                <a:solidFill>
                  <a:srgbClr val="4472C4">
                    <a:lumMod val="50000"/>
                  </a:srgbClr>
                </a:solidFill>
                <a:latin typeface="Calibri" panose="020F0502020204030204"/>
              </a:rPr>
              <a:t>OR6</a:t>
            </a:r>
            <a:r>
              <a:rPr lang="en-US" sz="1400" kern="0" dirty="0">
                <a:solidFill>
                  <a:srgbClr val="4472C4">
                    <a:lumMod val="50000"/>
                  </a:srgbClr>
                </a:solidFill>
                <a:latin typeface="Calibri" panose="020F0502020204030204"/>
              </a:rPr>
              <a:t> </a:t>
            </a:r>
            <a:r>
              <a:rPr lang="en-US" sz="1400" kern="0" dirty="0" smtClean="0">
                <a:solidFill>
                  <a:srgbClr val="4472C4">
                    <a:lumMod val="50000"/>
                  </a:srgbClr>
                </a:solidFill>
                <a:latin typeface="Calibri" panose="020F0502020204030204"/>
              </a:rPr>
              <a:t>- </a:t>
            </a:r>
            <a:r>
              <a:rPr lang="en-US" sz="1400" i="1" kern="0" dirty="0" smtClean="0">
                <a:solidFill>
                  <a:srgbClr val="4472C4">
                    <a:lumMod val="50000"/>
                  </a:srgbClr>
                </a:solidFill>
                <a:latin typeface="Calibri" panose="020F0502020204030204"/>
              </a:rPr>
              <a:t>Experimental </a:t>
            </a:r>
            <a:r>
              <a:rPr lang="en-US" sz="1400" i="1" kern="0" dirty="0">
                <a:solidFill>
                  <a:srgbClr val="4472C4">
                    <a:lumMod val="50000"/>
                  </a:srgbClr>
                </a:solidFill>
                <a:latin typeface="Calibri" panose="020F0502020204030204"/>
              </a:rPr>
              <a:t>development and demonstrators </a:t>
            </a:r>
            <a:endParaRPr lang="en-US" sz="1400" i="1" kern="0" dirty="0" smtClean="0">
              <a:solidFill>
                <a:srgbClr val="4472C4">
                  <a:lumMod val="50000"/>
                </a:srgbClr>
              </a:solidFill>
              <a:latin typeface="Calibri" panose="020F0502020204030204"/>
            </a:endParaRPr>
          </a:p>
          <a:p>
            <a:pPr lvl="0" algn="just"/>
            <a:r>
              <a:rPr lang="en-US" sz="1400" b="1" kern="0" dirty="0">
                <a:solidFill>
                  <a:schemeClr val="bg1"/>
                </a:solidFill>
                <a:latin typeface="Calibri" panose="020F0502020204030204"/>
              </a:rPr>
              <a:t>Att. 6.4 Realization of prototypes obtained from recycled plastic</a:t>
            </a:r>
          </a:p>
        </p:txBody>
      </p:sp>
      <p:sp>
        <p:nvSpPr>
          <p:cNvPr id="26" name="Rettangolo arrotondato 25"/>
          <p:cNvSpPr/>
          <p:nvPr/>
        </p:nvSpPr>
        <p:spPr>
          <a:xfrm>
            <a:off x="6161776" y="1536490"/>
            <a:ext cx="3496270" cy="1068215"/>
          </a:xfrm>
          <a:prstGeom prst="roundRec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lIns="72000" rIns="72000" rtlCol="0" anchor="ctr"/>
          <a:lstStyle/>
          <a:p>
            <a:pPr lvl="0"/>
            <a:r>
              <a:rPr kumimoji="0" lang="it-IT" sz="1400" b="1" i="0" u="none" strike="noStrike" kern="0" cap="none" spc="0" normalizeH="0" baseline="0" noProof="0" smtClean="0">
                <a:ln>
                  <a:noFill/>
                </a:ln>
                <a:solidFill>
                  <a:srgbClr val="4472C4">
                    <a:lumMod val="50000"/>
                  </a:srgbClr>
                </a:solidFill>
                <a:effectLst/>
                <a:uLnTx/>
                <a:uFillTx/>
                <a:latin typeface="Calibri" panose="020F0502020204030204"/>
              </a:rPr>
              <a:t>OR3</a:t>
            </a:r>
            <a:r>
              <a:rPr kumimoji="0" lang="it-IT" sz="1400" b="0" i="0" u="none" strike="noStrike" kern="0" cap="none" spc="0" normalizeH="0" baseline="0" noProof="0" smtClean="0">
                <a:ln>
                  <a:noFill/>
                </a:ln>
                <a:solidFill>
                  <a:srgbClr val="4472C4">
                    <a:lumMod val="50000"/>
                  </a:srgbClr>
                </a:solidFill>
                <a:effectLst/>
                <a:uLnTx/>
                <a:uFillTx/>
                <a:latin typeface="Calibri" panose="020F0502020204030204"/>
              </a:rPr>
              <a:t> </a:t>
            </a:r>
            <a:r>
              <a:rPr lang="en-US" sz="1400" i="1" kern="0" smtClean="0">
                <a:solidFill>
                  <a:srgbClr val="4472C4">
                    <a:lumMod val="50000"/>
                  </a:srgbClr>
                </a:solidFill>
                <a:latin typeface="Calibri" panose="020F0502020204030204"/>
              </a:rPr>
              <a:t>- </a:t>
            </a:r>
            <a:r>
              <a:rPr lang="en-US" sz="1400" i="1" kern="0">
                <a:solidFill>
                  <a:srgbClr val="4472C4">
                    <a:lumMod val="50000"/>
                  </a:srgbClr>
                </a:solidFill>
                <a:latin typeface="Calibri" panose="020F0502020204030204"/>
              </a:rPr>
              <a:t>Sampling and analysis in situ: </a:t>
            </a:r>
          </a:p>
          <a:p>
            <a:pPr lvl="0"/>
            <a:r>
              <a:rPr kumimoji="0" lang="en-US" sz="1400" b="1" u="none" strike="noStrike" kern="0" cap="none" spc="0" normalizeH="0" baseline="0" noProof="0" dirty="0" smtClean="0">
                <a:ln>
                  <a:noFill/>
                </a:ln>
                <a:solidFill>
                  <a:schemeClr val="bg1"/>
                </a:solidFill>
                <a:effectLst/>
                <a:uLnTx/>
                <a:uFillTx/>
                <a:latin typeface="Calibri" panose="020F0502020204030204"/>
              </a:rPr>
              <a:t>      Att. 3.1.a Characterization and </a:t>
            </a:r>
          </a:p>
          <a:p>
            <a:pPr lvl="0"/>
            <a:r>
              <a:rPr lang="en-US" sz="1400" b="1" kern="0" dirty="0">
                <a:solidFill>
                  <a:schemeClr val="bg1"/>
                </a:solidFill>
                <a:latin typeface="Calibri" panose="020F0502020204030204"/>
              </a:rPr>
              <a:t> </a:t>
            </a:r>
            <a:r>
              <a:rPr lang="en-US" sz="1400" b="1" kern="0" dirty="0" smtClean="0">
                <a:solidFill>
                  <a:schemeClr val="bg1"/>
                </a:solidFill>
                <a:latin typeface="Calibri" panose="020F0502020204030204"/>
              </a:rPr>
              <a:t>         </a:t>
            </a:r>
            <a:r>
              <a:rPr kumimoji="0" lang="en-US" sz="1400" b="1" u="none" strike="noStrike" kern="0" cap="none" spc="0" normalizeH="0" baseline="0" noProof="0" dirty="0" smtClean="0">
                <a:ln>
                  <a:noFill/>
                </a:ln>
                <a:solidFill>
                  <a:schemeClr val="bg1"/>
                </a:solidFill>
                <a:effectLst/>
                <a:uLnTx/>
                <a:uFillTx/>
                <a:latin typeface="Calibri" panose="020F0502020204030204"/>
              </a:rPr>
              <a:t>measurement of fibrous </a:t>
            </a:r>
            <a:r>
              <a:rPr kumimoji="0" lang="en-US" sz="1400" b="1" u="none" strike="noStrike" kern="0" cap="none" spc="0" normalizeH="0" baseline="0" noProof="0" dirty="0" err="1" smtClean="0">
                <a:ln>
                  <a:noFill/>
                </a:ln>
                <a:solidFill>
                  <a:schemeClr val="bg1"/>
                </a:solidFill>
                <a:effectLst/>
                <a:uLnTx/>
                <a:uFillTx/>
                <a:latin typeface="Calibri" panose="020F0502020204030204"/>
              </a:rPr>
              <a:t>microplastics</a:t>
            </a:r>
            <a:r>
              <a:rPr kumimoji="0" lang="en-US" sz="1400" b="1" u="none" strike="noStrike" kern="0" cap="none" spc="0" normalizeH="0" baseline="0" noProof="0" dirty="0" smtClean="0">
                <a:ln>
                  <a:noFill/>
                </a:ln>
                <a:solidFill>
                  <a:schemeClr val="bg1"/>
                </a:solidFill>
                <a:effectLst/>
                <a:uLnTx/>
                <a:uFillTx/>
                <a:latin typeface="Calibri" panose="020F0502020204030204"/>
              </a:rPr>
              <a:t> </a:t>
            </a:r>
            <a:endParaRPr kumimoji="0" lang="en-US" sz="1400" b="0" i="1" u="none" strike="noStrike" kern="0" cap="none" spc="0" normalizeH="0" baseline="0" noProof="0" dirty="0">
              <a:ln>
                <a:noFill/>
              </a:ln>
              <a:solidFill>
                <a:srgbClr val="4472C4">
                  <a:lumMod val="50000"/>
                </a:srgbClr>
              </a:solidFill>
              <a:effectLst/>
              <a:uLnTx/>
              <a:uFillTx/>
              <a:latin typeface="Calibri" panose="020F0502020204030204"/>
            </a:endParaRPr>
          </a:p>
        </p:txBody>
      </p:sp>
      <p:sp>
        <p:nvSpPr>
          <p:cNvPr id="27" name="Rettangolo arrotondato 26"/>
          <p:cNvSpPr/>
          <p:nvPr/>
        </p:nvSpPr>
        <p:spPr>
          <a:xfrm>
            <a:off x="4803513" y="4008337"/>
            <a:ext cx="3816079" cy="1209086"/>
          </a:xfrm>
          <a:prstGeom prst="roundRec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lIns="144000" rIns="72000" rtlCol="0" anchor="ctr"/>
          <a:lstStyle/>
          <a:p>
            <a:pPr lvl="0"/>
            <a:r>
              <a:rPr lang="en-US" sz="1400" b="1" kern="0" dirty="0" smtClean="0">
                <a:solidFill>
                  <a:srgbClr val="4472C4">
                    <a:lumMod val="50000"/>
                  </a:srgbClr>
                </a:solidFill>
                <a:latin typeface="Calibri" panose="020F0502020204030204"/>
              </a:rPr>
              <a:t>                             OR4</a:t>
            </a:r>
            <a:r>
              <a:rPr lang="en-US" sz="1400" i="1" kern="0" dirty="0" smtClean="0">
                <a:solidFill>
                  <a:srgbClr val="4472C4">
                    <a:lumMod val="50000"/>
                  </a:srgbClr>
                </a:solidFill>
                <a:latin typeface="Calibri" panose="020F0502020204030204"/>
              </a:rPr>
              <a:t> </a:t>
            </a:r>
            <a:r>
              <a:rPr lang="en-US" sz="1400" i="1" kern="0" dirty="0">
                <a:solidFill>
                  <a:srgbClr val="4472C4">
                    <a:lumMod val="50000"/>
                  </a:srgbClr>
                </a:solidFill>
                <a:latin typeface="Calibri" panose="020F0502020204030204"/>
              </a:rPr>
              <a:t>- Characterization </a:t>
            </a:r>
            <a:r>
              <a:rPr lang="en-US" sz="1400" i="1" kern="0" dirty="0" smtClean="0">
                <a:solidFill>
                  <a:srgbClr val="4472C4">
                    <a:lumMod val="50000"/>
                  </a:srgbClr>
                </a:solidFill>
                <a:latin typeface="Calibri" panose="020F0502020204030204"/>
              </a:rPr>
              <a:t>at lab- </a:t>
            </a:r>
          </a:p>
          <a:p>
            <a:pPr lvl="0"/>
            <a:r>
              <a:rPr lang="en-US" sz="1400" i="1" kern="0" dirty="0">
                <a:solidFill>
                  <a:srgbClr val="4472C4">
                    <a:lumMod val="50000"/>
                  </a:srgbClr>
                </a:solidFill>
                <a:latin typeface="Calibri" panose="020F0502020204030204"/>
              </a:rPr>
              <a:t> </a:t>
            </a:r>
            <a:r>
              <a:rPr lang="en-US" sz="1400" i="1" kern="0" dirty="0" smtClean="0">
                <a:solidFill>
                  <a:srgbClr val="4472C4">
                    <a:lumMod val="50000"/>
                  </a:srgbClr>
                </a:solidFill>
                <a:latin typeface="Calibri" panose="020F0502020204030204"/>
              </a:rPr>
              <a:t>                          scale </a:t>
            </a:r>
            <a:r>
              <a:rPr lang="en-US" sz="1400" i="1" kern="0" dirty="0">
                <a:solidFill>
                  <a:srgbClr val="4472C4">
                    <a:lumMod val="50000"/>
                  </a:srgbClr>
                </a:solidFill>
                <a:latin typeface="Calibri" panose="020F0502020204030204"/>
              </a:rPr>
              <a:t>of </a:t>
            </a:r>
            <a:r>
              <a:rPr lang="en-US" sz="1400" i="1" kern="0" dirty="0" err="1">
                <a:solidFill>
                  <a:srgbClr val="4472C4">
                    <a:lumMod val="50000"/>
                  </a:srgbClr>
                </a:solidFill>
                <a:latin typeface="Calibri" panose="020F0502020204030204"/>
              </a:rPr>
              <a:t>meso</a:t>
            </a:r>
            <a:r>
              <a:rPr lang="en-US" sz="1400" i="1" kern="0" dirty="0">
                <a:solidFill>
                  <a:srgbClr val="4472C4">
                    <a:lumMod val="50000"/>
                  </a:srgbClr>
                </a:solidFill>
                <a:latin typeface="Calibri" panose="020F0502020204030204"/>
              </a:rPr>
              <a:t> and </a:t>
            </a:r>
            <a:r>
              <a:rPr lang="en-US" sz="1400" i="1" kern="0" dirty="0" err="1" smtClean="0">
                <a:solidFill>
                  <a:srgbClr val="4472C4">
                    <a:lumMod val="50000"/>
                  </a:srgbClr>
                </a:solidFill>
                <a:latin typeface="Calibri" panose="020F0502020204030204"/>
              </a:rPr>
              <a:t>microplastics</a:t>
            </a:r>
            <a:endParaRPr lang="en-US" sz="1400" i="1" kern="0" dirty="0">
              <a:solidFill>
                <a:srgbClr val="4472C4">
                  <a:lumMod val="50000"/>
                </a:srgbClr>
              </a:solidFill>
              <a:latin typeface="Calibri" panose="020F0502020204030204"/>
            </a:endParaRPr>
          </a:p>
          <a:p>
            <a:r>
              <a:rPr lang="en-US" sz="1400" b="1" kern="0" dirty="0" smtClean="0">
                <a:solidFill>
                  <a:schemeClr val="bg1"/>
                </a:solidFill>
                <a:latin typeface="Calibri" panose="020F0502020204030204"/>
              </a:rPr>
              <a:t>Att</a:t>
            </a:r>
            <a:r>
              <a:rPr lang="en-US" sz="1400" b="1" kern="0" dirty="0">
                <a:solidFill>
                  <a:schemeClr val="bg1"/>
                </a:solidFill>
                <a:latin typeface="Calibri" panose="020F0502020204030204"/>
              </a:rPr>
              <a:t>. 4.2 Quantification </a:t>
            </a:r>
            <a:r>
              <a:rPr lang="en-US" sz="1400" b="1" kern="0" dirty="0" smtClean="0">
                <a:solidFill>
                  <a:schemeClr val="bg1"/>
                </a:solidFill>
                <a:latin typeface="Calibri" panose="020F0502020204030204"/>
              </a:rPr>
              <a:t>by Electronic Scanning  Microscopy</a:t>
            </a:r>
          </a:p>
          <a:p>
            <a:pPr algn="just"/>
            <a:r>
              <a:rPr lang="en-US" sz="1400" b="1" kern="0" dirty="0">
                <a:solidFill>
                  <a:schemeClr val="bg1"/>
                </a:solidFill>
                <a:latin typeface="Calibri" panose="020F0502020204030204"/>
              </a:rPr>
              <a:t>Att. 4.3 Quantification by thermal analysis</a:t>
            </a:r>
          </a:p>
        </p:txBody>
      </p:sp>
      <p:sp>
        <p:nvSpPr>
          <p:cNvPr id="28" name="Rettangolo arrotondato 27"/>
          <p:cNvSpPr/>
          <p:nvPr/>
        </p:nvSpPr>
        <p:spPr>
          <a:xfrm>
            <a:off x="263911" y="2894036"/>
            <a:ext cx="3673609" cy="1152257"/>
          </a:xfrm>
          <a:prstGeom prst="roundRec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lIns="72000" rIns="6480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smtClean="0">
                <a:ln>
                  <a:noFill/>
                </a:ln>
                <a:solidFill>
                  <a:srgbClr val="4472C4">
                    <a:lumMod val="50000"/>
                  </a:srgbClr>
                </a:solidFill>
                <a:effectLst/>
                <a:uLnTx/>
                <a:uFillTx/>
                <a:latin typeface="Calibri" panose="020F0502020204030204"/>
              </a:rPr>
              <a:t>OR5 </a:t>
            </a:r>
            <a:r>
              <a:rPr lang="it-IT" sz="1400" kern="0" dirty="0" smtClean="0">
                <a:solidFill>
                  <a:srgbClr val="4472C4">
                    <a:lumMod val="50000"/>
                  </a:srgbClr>
                </a:solidFill>
                <a:latin typeface="Calibri" panose="020F0502020204030204"/>
              </a:rPr>
              <a:t>- </a:t>
            </a:r>
            <a:r>
              <a:rPr lang="en-US" sz="1400" i="1" kern="0" smtClean="0">
                <a:solidFill>
                  <a:srgbClr val="4472C4">
                    <a:lumMod val="50000"/>
                  </a:srgbClr>
                </a:solidFill>
                <a:latin typeface="Calibri" panose="020F0502020204030204"/>
              </a:rPr>
              <a:t>Design of recovery/recycling strategies</a:t>
            </a:r>
          </a:p>
          <a:p>
            <a:pPr lvl="0" algn="just"/>
            <a:r>
              <a:rPr lang="en-US" sz="1400" b="1" kern="0" dirty="0">
                <a:solidFill>
                  <a:schemeClr val="bg1"/>
                </a:solidFill>
                <a:latin typeface="Calibri" panose="020F0502020204030204"/>
              </a:rPr>
              <a:t>Att. </a:t>
            </a:r>
            <a:r>
              <a:rPr lang="en-US" sz="1400" b="1" kern="0" dirty="0" smtClean="0">
                <a:solidFill>
                  <a:schemeClr val="bg1"/>
                </a:solidFill>
                <a:latin typeface="Calibri" panose="020F0502020204030204"/>
              </a:rPr>
              <a:t>5.4 </a:t>
            </a:r>
            <a:r>
              <a:rPr lang="en-US" sz="1400" b="1" kern="0" dirty="0">
                <a:solidFill>
                  <a:schemeClr val="bg1"/>
                </a:solidFill>
                <a:latin typeface="Calibri" panose="020F0502020204030204"/>
              </a:rPr>
              <a:t>Preparation of low environmental impact materials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4472C4">
                  <a:lumMod val="50000"/>
                </a:srgbClr>
              </a:solidFill>
              <a:effectLst/>
              <a:uLnTx/>
              <a:uFillTx/>
              <a:latin typeface="Calibri" panose="020F0502020204030204"/>
            </a:endParaRPr>
          </a:p>
        </p:txBody>
      </p:sp>
      <p:grpSp>
        <p:nvGrpSpPr>
          <p:cNvPr id="29" name="Gruppo 28"/>
          <p:cNvGrpSpPr>
            <a:grpSpLocks noChangeAspect="1"/>
          </p:cNvGrpSpPr>
          <p:nvPr/>
        </p:nvGrpSpPr>
        <p:grpSpPr>
          <a:xfrm>
            <a:off x="3300912" y="1134554"/>
            <a:ext cx="3379286" cy="3410319"/>
            <a:chOff x="2612828" y="699689"/>
            <a:chExt cx="5526939" cy="5577695"/>
          </a:xfrm>
        </p:grpSpPr>
        <p:sp>
          <p:nvSpPr>
            <p:cNvPr id="30" name="Ovale 29"/>
            <p:cNvSpPr/>
            <p:nvPr/>
          </p:nvSpPr>
          <p:spPr>
            <a:xfrm>
              <a:off x="2612828" y="877384"/>
              <a:ext cx="5400000" cy="5400000"/>
            </a:xfrm>
            <a:prstGeom prst="ellipse">
              <a:avLst/>
            </a:prstGeom>
            <a:solidFill>
              <a:srgbClr val="4472C4">
                <a:lumMod val="5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Ovale 30"/>
            <p:cNvSpPr/>
            <p:nvPr/>
          </p:nvSpPr>
          <p:spPr>
            <a:xfrm>
              <a:off x="2972828" y="1237384"/>
              <a:ext cx="4680000" cy="4680000"/>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Ovale 31"/>
            <p:cNvSpPr/>
            <p:nvPr/>
          </p:nvSpPr>
          <p:spPr>
            <a:xfrm>
              <a:off x="3242828" y="1507384"/>
              <a:ext cx="4140000" cy="4140000"/>
            </a:xfrm>
            <a:prstGeom prst="ellipse">
              <a:avLst/>
            </a:prstGeom>
            <a:solidFill>
              <a:srgbClr val="4472C4">
                <a:lumMod val="50000"/>
              </a:srgbClr>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800" cap="none" spc="0" normalizeH="0" baseline="0" noProof="0" dirty="0" smtClean="0">
                  <a:ln>
                    <a:noFill/>
                  </a:ln>
                  <a:solidFill>
                    <a:prstClr val="white"/>
                  </a:solidFill>
                  <a:effectLst/>
                  <a:uLnTx/>
                  <a:uFillTx/>
                  <a:latin typeface="Calibri" panose="020F0502020204030204"/>
                  <a:ea typeface="+mn-ea"/>
                  <a:cs typeface="+mn-cs"/>
                </a:rPr>
                <a:t>The SIRIMAP project aims to develop new remote and proximity detection systems to monitor marine pollution due to macro, </a:t>
              </a:r>
              <a:r>
                <a:rPr kumimoji="0" lang="en-US" sz="1100" b="1" i="0" u="none" strike="noStrike" kern="1800" cap="none" spc="0" normalizeH="0" baseline="0" noProof="0" dirty="0" err="1" smtClean="0">
                  <a:ln>
                    <a:noFill/>
                  </a:ln>
                  <a:solidFill>
                    <a:prstClr val="white"/>
                  </a:solidFill>
                  <a:effectLst/>
                  <a:uLnTx/>
                  <a:uFillTx/>
                  <a:latin typeface="Calibri" panose="020F0502020204030204"/>
                  <a:ea typeface="+mn-ea"/>
                  <a:cs typeface="+mn-cs"/>
                </a:rPr>
                <a:t>meso</a:t>
              </a:r>
              <a:r>
                <a:rPr kumimoji="0" lang="en-US" sz="1100" b="1" i="0" u="none" strike="noStrike" kern="1800" cap="none" spc="0" normalizeH="0" baseline="0" noProof="0" dirty="0" smtClean="0">
                  <a:ln>
                    <a:noFill/>
                  </a:ln>
                  <a:solidFill>
                    <a:prstClr val="white"/>
                  </a:solidFill>
                  <a:effectLst/>
                  <a:uLnTx/>
                  <a:uFillTx/>
                  <a:latin typeface="Calibri" panose="020F0502020204030204"/>
                  <a:ea typeface="+mn-ea"/>
                  <a:cs typeface="+mn-cs"/>
                </a:rPr>
                <a:t> and </a:t>
              </a:r>
              <a:r>
                <a:rPr kumimoji="0" lang="en-US" sz="1100" b="1" i="0" u="none" strike="noStrike" kern="1800" cap="none" spc="0" normalizeH="0" baseline="0" noProof="0" dirty="0" err="1" smtClean="0">
                  <a:ln>
                    <a:noFill/>
                  </a:ln>
                  <a:solidFill>
                    <a:prstClr val="white"/>
                  </a:solidFill>
                  <a:effectLst/>
                  <a:uLnTx/>
                  <a:uFillTx/>
                  <a:latin typeface="Calibri" panose="020F0502020204030204"/>
                  <a:ea typeface="+mn-ea"/>
                  <a:cs typeface="+mn-cs"/>
                </a:rPr>
                <a:t>microplastics</a:t>
              </a:r>
              <a:r>
                <a:rPr kumimoji="0" lang="en-US" sz="1100" b="1" i="0" u="none" strike="noStrike" kern="1800" cap="none" spc="0" normalizeH="0" baseline="0" noProof="0" dirty="0" smtClean="0">
                  <a:ln>
                    <a:noFill/>
                  </a:ln>
                  <a:solidFill>
                    <a:prstClr val="white"/>
                  </a:solidFill>
                  <a:effectLst/>
                  <a:uLnTx/>
                  <a:uFillTx/>
                  <a:latin typeface="Calibri" panose="020F0502020204030204"/>
                  <a:ea typeface="+mn-ea"/>
                  <a:cs typeface="+mn-cs"/>
                </a:rPr>
                <a:t>, methodologies for their in-situ and at lab scale analyses, and appropriate strategies for recovery and recycling.</a:t>
              </a:r>
              <a:endParaRPr kumimoji="0" lang="it-IT"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Rettangolo 32"/>
            <p:cNvSpPr/>
            <p:nvPr/>
          </p:nvSpPr>
          <p:spPr>
            <a:xfrm rot="19187313">
              <a:off x="3289002" y="5064825"/>
              <a:ext cx="481443" cy="45356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riangolo isoscele 33"/>
            <p:cNvSpPr/>
            <p:nvPr/>
          </p:nvSpPr>
          <p:spPr>
            <a:xfrm rot="19084518">
              <a:off x="3256474" y="5295271"/>
              <a:ext cx="900015" cy="410397"/>
            </a:xfrm>
            <a:prstGeom prs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ttangolo 34"/>
            <p:cNvSpPr/>
            <p:nvPr/>
          </p:nvSpPr>
          <p:spPr>
            <a:xfrm rot="4339188">
              <a:off x="4394935" y="969433"/>
              <a:ext cx="481443" cy="45356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riangolo isoscele 35"/>
            <p:cNvSpPr/>
            <p:nvPr/>
          </p:nvSpPr>
          <p:spPr>
            <a:xfrm rot="4263382">
              <a:off x="4070123" y="944498"/>
              <a:ext cx="900015" cy="410397"/>
            </a:xfrm>
            <a:prstGeom prs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ttangolo 36"/>
            <p:cNvSpPr/>
            <p:nvPr/>
          </p:nvSpPr>
          <p:spPr>
            <a:xfrm rot="12343574">
              <a:off x="7366448" y="4295814"/>
              <a:ext cx="481443" cy="45356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Triangolo isoscele 37"/>
            <p:cNvSpPr/>
            <p:nvPr/>
          </p:nvSpPr>
          <p:spPr>
            <a:xfrm rot="12245589">
              <a:off x="7239752" y="4173891"/>
              <a:ext cx="900015" cy="410397"/>
            </a:xfrm>
            <a:prstGeom prs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05877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139043" y="18316"/>
            <a:ext cx="7549968"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err="1">
                <a:solidFill>
                  <a:schemeClr val="tx2"/>
                </a:solidFill>
                <a:latin typeface="+mn-lt"/>
                <a:ea typeface="+mn-ea"/>
                <a:cs typeface="+mn-cs"/>
              </a:rPr>
              <a:t>Microplastic</a:t>
            </a:r>
            <a:r>
              <a:rPr lang="en-US" sz="1984" b="1" kern="1800" dirty="0">
                <a:solidFill>
                  <a:schemeClr val="tx2"/>
                </a:solidFill>
                <a:latin typeface="+mn-lt"/>
                <a:ea typeface="+mn-ea"/>
                <a:cs typeface="+mn-cs"/>
              </a:rPr>
              <a:t> Pollution</a:t>
            </a:r>
          </a:p>
        </p:txBody>
      </p:sp>
      <p:pic>
        <p:nvPicPr>
          <p:cNvPr id="4" name="Immagine 3"/>
          <p:cNvPicPr>
            <a:picLocks noChangeAspect="1"/>
          </p:cNvPicPr>
          <p:nvPr/>
        </p:nvPicPr>
        <p:blipFill>
          <a:blip r:embed="rId3"/>
          <a:stretch>
            <a:fillRect/>
          </a:stretch>
        </p:blipFill>
        <p:spPr>
          <a:xfrm>
            <a:off x="211421" y="504696"/>
            <a:ext cx="2976563" cy="2773453"/>
          </a:xfrm>
          <a:prstGeom prst="rect">
            <a:avLst/>
          </a:prstGeom>
        </p:spPr>
      </p:pic>
      <p:sp>
        <p:nvSpPr>
          <p:cNvPr id="2" name="Rettangolo 1"/>
          <p:cNvSpPr/>
          <p:nvPr/>
        </p:nvSpPr>
        <p:spPr>
          <a:xfrm>
            <a:off x="89597" y="3225173"/>
            <a:ext cx="3220211" cy="397673"/>
          </a:xfrm>
          <a:prstGeom prst="rect">
            <a:avLst/>
          </a:prstGeom>
        </p:spPr>
        <p:txBody>
          <a:bodyPr wrap="square">
            <a:spAutoFit/>
          </a:bodyPr>
          <a:lstStyle/>
          <a:p>
            <a:pPr algn="ctr"/>
            <a:r>
              <a:rPr lang="en-US" sz="992" b="1" i="1" dirty="0">
                <a:solidFill>
                  <a:srgbClr val="44546A"/>
                </a:solidFill>
              </a:rPr>
              <a:t>Boucher J. and </a:t>
            </a:r>
            <a:r>
              <a:rPr lang="en-US" sz="992" b="1" i="1" dirty="0" err="1">
                <a:solidFill>
                  <a:srgbClr val="44546A"/>
                </a:solidFill>
              </a:rPr>
              <a:t>Friot</a:t>
            </a:r>
            <a:r>
              <a:rPr lang="en-US" sz="992" b="1" i="1" dirty="0">
                <a:solidFill>
                  <a:srgbClr val="44546A"/>
                </a:solidFill>
              </a:rPr>
              <a:t> D. 2017 Primary </a:t>
            </a:r>
            <a:r>
              <a:rPr lang="en-US" sz="992" b="1" i="1" dirty="0" err="1">
                <a:solidFill>
                  <a:srgbClr val="44546A"/>
                </a:solidFill>
              </a:rPr>
              <a:t>Microplastics</a:t>
            </a:r>
            <a:r>
              <a:rPr lang="en-US" sz="992" b="1" i="1" dirty="0">
                <a:solidFill>
                  <a:srgbClr val="44546A"/>
                </a:solidFill>
              </a:rPr>
              <a:t> in the Oceans: IUCN. </a:t>
            </a:r>
            <a:endParaRPr lang="it-IT" sz="992" b="1" i="1" dirty="0">
              <a:solidFill>
                <a:srgbClr val="44546A"/>
              </a:solidFill>
            </a:endParaRPr>
          </a:p>
        </p:txBody>
      </p:sp>
      <p:cxnSp>
        <p:nvCxnSpPr>
          <p:cNvPr id="5" name="Connettore 1 12">
            <a:extLst>
              <a:ext uri="{FF2B5EF4-FFF2-40B4-BE49-F238E27FC236}">
                <a16:creationId xmlns:a16="http://schemas.microsoft.com/office/drawing/2014/main" id="{BC1138AF-4D92-4DC0-9A70-61DBC44F335C}"/>
              </a:ext>
            </a:extLst>
          </p:cNvPr>
          <p:cNvCxnSpPr/>
          <p:nvPr/>
        </p:nvCxnSpPr>
        <p:spPr>
          <a:xfrm flipV="1">
            <a:off x="139043" y="464593"/>
            <a:ext cx="2589609"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Ovale 5"/>
          <p:cNvSpPr/>
          <p:nvPr/>
        </p:nvSpPr>
        <p:spPr>
          <a:xfrm>
            <a:off x="1873622" y="1387798"/>
            <a:ext cx="1436186" cy="703544"/>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88"/>
          </a:p>
        </p:txBody>
      </p:sp>
      <p:pic>
        <p:nvPicPr>
          <p:cNvPr id="8" name="Immagine 7"/>
          <p:cNvPicPr>
            <a:picLocks noChangeAspect="1"/>
          </p:cNvPicPr>
          <p:nvPr/>
        </p:nvPicPr>
        <p:blipFill>
          <a:blip r:embed="rId4"/>
          <a:stretch>
            <a:fillRect/>
          </a:stretch>
        </p:blipFill>
        <p:spPr>
          <a:xfrm>
            <a:off x="335121" y="3843491"/>
            <a:ext cx="2719722" cy="1794454"/>
          </a:xfrm>
          <a:prstGeom prst="rect">
            <a:avLst/>
          </a:prstGeom>
        </p:spPr>
      </p:pic>
      <p:pic>
        <p:nvPicPr>
          <p:cNvPr id="1026" name="Picture 2" descr="eating flee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065" y="504696"/>
            <a:ext cx="2976563" cy="4238059"/>
          </a:xfrm>
          <a:prstGeom prst="rect">
            <a:avLst/>
          </a:prstGeom>
          <a:noFill/>
          <a:extLst>
            <a:ext uri="{909E8E84-426E-40DD-AFC4-6F175D3DCCD1}">
              <a14:hiddenFill xmlns:a14="http://schemas.microsoft.com/office/drawing/2010/main">
                <a:solidFill>
                  <a:srgbClr val="FFFFFF"/>
                </a:solidFill>
              </a14:hiddenFill>
            </a:ext>
          </a:extLst>
        </p:spPr>
      </p:pic>
      <p:sp>
        <p:nvSpPr>
          <p:cNvPr id="14" name="Rettangolo 13"/>
          <p:cNvSpPr/>
          <p:nvPr/>
        </p:nvSpPr>
        <p:spPr>
          <a:xfrm>
            <a:off x="4015347" y="5133620"/>
            <a:ext cx="2216000" cy="346890"/>
          </a:xfrm>
          <a:prstGeom prst="rect">
            <a:avLst/>
          </a:prstGeom>
          <a:solidFill>
            <a:schemeClr val="bg1"/>
          </a:solidFill>
        </p:spPr>
        <p:txBody>
          <a:bodyPr wrap="square">
            <a:spAutoFit/>
          </a:bodyPr>
          <a:lstStyle/>
          <a:p>
            <a:pPr algn="ctr"/>
            <a:r>
              <a:rPr lang="en-US" sz="1654" b="1" dirty="0">
                <a:solidFill>
                  <a:srgbClr val="000066"/>
                </a:solidFill>
              </a:rPr>
              <a:t>Microfibers</a:t>
            </a:r>
            <a:r>
              <a:rPr lang="en-US" sz="1488" dirty="0">
                <a:solidFill>
                  <a:srgbClr val="44546A"/>
                </a:solidFill>
              </a:rPr>
              <a:t> </a:t>
            </a:r>
            <a:r>
              <a:rPr lang="en-US" sz="1654" b="1" dirty="0">
                <a:solidFill>
                  <a:srgbClr val="000066"/>
                </a:solidFill>
              </a:rPr>
              <a:t>path</a:t>
            </a:r>
            <a:endParaRPr lang="it-IT" sz="1654" b="1" dirty="0">
              <a:solidFill>
                <a:srgbClr val="000066"/>
              </a:solidFill>
            </a:endParaRPr>
          </a:p>
        </p:txBody>
      </p:sp>
      <p:grpSp>
        <p:nvGrpSpPr>
          <p:cNvPr id="10" name="Gruppo 9"/>
          <p:cNvGrpSpPr/>
          <p:nvPr/>
        </p:nvGrpSpPr>
        <p:grpSpPr>
          <a:xfrm>
            <a:off x="7404595" y="254548"/>
            <a:ext cx="2081012" cy="3005068"/>
            <a:chOff x="249275" y="567283"/>
            <a:chExt cx="2516877" cy="3634475"/>
          </a:xfrm>
        </p:grpSpPr>
        <p:pic>
          <p:nvPicPr>
            <p:cNvPr id="11" name="Immagine 10"/>
            <p:cNvPicPr>
              <a:picLocks noChangeAspect="1"/>
            </p:cNvPicPr>
            <p:nvPr/>
          </p:nvPicPr>
          <p:blipFill>
            <a:blip r:embed="rId6"/>
            <a:stretch>
              <a:fillRect/>
            </a:stretch>
          </p:blipFill>
          <p:spPr>
            <a:xfrm>
              <a:off x="249275" y="914955"/>
              <a:ext cx="2373120" cy="2880000"/>
            </a:xfrm>
            <a:prstGeom prst="rect">
              <a:avLst/>
            </a:prstGeom>
          </p:spPr>
        </p:pic>
        <p:sp>
          <p:nvSpPr>
            <p:cNvPr id="12" name="Rettangolo 11"/>
            <p:cNvSpPr/>
            <p:nvPr/>
          </p:nvSpPr>
          <p:spPr>
            <a:xfrm>
              <a:off x="594224" y="567283"/>
              <a:ext cx="1683223" cy="388603"/>
            </a:xfrm>
            <a:prstGeom prst="rect">
              <a:avLst/>
            </a:prstGeom>
          </p:spPr>
          <p:txBody>
            <a:bodyPr wrap="none">
              <a:spAutoFit/>
            </a:bodyPr>
            <a:lstStyle/>
            <a:p>
              <a:pPr algn="ctr"/>
              <a:r>
                <a:rPr lang="en-US" sz="1488" dirty="0">
                  <a:solidFill>
                    <a:srgbClr val="44546A"/>
                  </a:solidFill>
                </a:rPr>
                <a:t>Polar glaciers </a:t>
              </a:r>
              <a:endParaRPr lang="it-IT" sz="1488" dirty="0">
                <a:solidFill>
                  <a:srgbClr val="44546A"/>
                </a:solidFill>
              </a:endParaRPr>
            </a:p>
          </p:txBody>
        </p:sp>
        <p:sp>
          <p:nvSpPr>
            <p:cNvPr id="13" name="TextBox 4"/>
            <p:cNvSpPr txBox="1"/>
            <p:nvPr/>
          </p:nvSpPr>
          <p:spPr>
            <a:xfrm>
              <a:off x="1435835" y="3351500"/>
              <a:ext cx="1330317" cy="850258"/>
            </a:xfrm>
            <a:prstGeom prst="rect">
              <a:avLst/>
            </a:prstGeom>
            <a:noFill/>
          </p:spPr>
          <p:txBody>
            <a:bodyPr wrap="square" rtlCol="0">
              <a:spAutoFit/>
            </a:bodyPr>
            <a:lstStyle/>
            <a:p>
              <a:pPr algn="ctr"/>
              <a:r>
                <a:rPr lang="en-GB" sz="992" b="1" i="1" dirty="0" err="1">
                  <a:solidFill>
                    <a:srgbClr val="44546A"/>
                  </a:solidFill>
                </a:rPr>
                <a:t>Obbard</a:t>
              </a:r>
              <a:r>
                <a:rPr lang="en-GB" sz="992" b="1" i="1" dirty="0">
                  <a:solidFill>
                    <a:srgbClr val="44546A"/>
                  </a:solidFill>
                </a:rPr>
                <a:t> R et al 2014 </a:t>
              </a:r>
              <a:r>
                <a:rPr lang="fr-FR" sz="992" b="1" i="1" dirty="0" err="1">
                  <a:solidFill>
                    <a:srgbClr val="44546A"/>
                  </a:solidFill>
                </a:rPr>
                <a:t>Earth's</a:t>
              </a:r>
              <a:r>
                <a:rPr lang="fr-FR" sz="992" b="1" i="1" dirty="0">
                  <a:solidFill>
                    <a:srgbClr val="44546A"/>
                  </a:solidFill>
                </a:rPr>
                <a:t> Future 2:315–320</a:t>
              </a:r>
              <a:endParaRPr lang="en-GB" sz="992" b="1" i="1" dirty="0">
                <a:solidFill>
                  <a:srgbClr val="44546A"/>
                </a:solidFill>
              </a:endParaRPr>
            </a:p>
          </p:txBody>
        </p:sp>
      </p:grpSp>
      <p:grpSp>
        <p:nvGrpSpPr>
          <p:cNvPr id="15" name="Gruppo 14"/>
          <p:cNvGrpSpPr/>
          <p:nvPr/>
        </p:nvGrpSpPr>
        <p:grpSpPr>
          <a:xfrm>
            <a:off x="7217887" y="3223524"/>
            <a:ext cx="2592166" cy="2256875"/>
            <a:chOff x="243503" y="4241468"/>
            <a:chExt cx="3135092" cy="2729575"/>
          </a:xfrm>
        </p:grpSpPr>
        <p:pic>
          <p:nvPicPr>
            <p:cNvPr id="16" name="Immagine 15"/>
            <p:cNvPicPr>
              <a:picLocks noChangeAspect="1"/>
            </p:cNvPicPr>
            <p:nvPr/>
          </p:nvPicPr>
          <p:blipFill>
            <a:blip r:embed="rId7"/>
            <a:stretch>
              <a:fillRect/>
            </a:stretch>
          </p:blipFill>
          <p:spPr>
            <a:xfrm>
              <a:off x="575705" y="5278403"/>
              <a:ext cx="2470689" cy="1274452"/>
            </a:xfrm>
            <a:prstGeom prst="rect">
              <a:avLst/>
            </a:prstGeom>
          </p:spPr>
        </p:pic>
        <p:pic>
          <p:nvPicPr>
            <p:cNvPr id="17" name="Immagine 16"/>
            <p:cNvPicPr>
              <a:picLocks noChangeAspect="1"/>
            </p:cNvPicPr>
            <p:nvPr/>
          </p:nvPicPr>
          <p:blipFill rotWithShape="1">
            <a:blip r:embed="rId8"/>
            <a:srcRect b="72186"/>
            <a:stretch/>
          </p:blipFill>
          <p:spPr>
            <a:xfrm>
              <a:off x="243503" y="4619329"/>
              <a:ext cx="3135092" cy="650545"/>
            </a:xfrm>
            <a:prstGeom prst="rect">
              <a:avLst/>
            </a:prstGeom>
          </p:spPr>
        </p:pic>
        <p:sp>
          <p:nvSpPr>
            <p:cNvPr id="18" name="Rettangolo 17"/>
            <p:cNvSpPr/>
            <p:nvPr/>
          </p:nvSpPr>
          <p:spPr>
            <a:xfrm>
              <a:off x="470980" y="4241468"/>
              <a:ext cx="2680138" cy="388603"/>
            </a:xfrm>
            <a:prstGeom prst="rect">
              <a:avLst/>
            </a:prstGeom>
          </p:spPr>
          <p:txBody>
            <a:bodyPr wrap="square">
              <a:spAutoFit/>
            </a:bodyPr>
            <a:lstStyle/>
            <a:p>
              <a:pPr algn="ctr"/>
              <a:r>
                <a:rPr lang="en-US" sz="1488" dirty="0">
                  <a:solidFill>
                    <a:srgbClr val="44546A"/>
                  </a:solidFill>
                </a:rPr>
                <a:t>Fish’s stomach </a:t>
              </a:r>
              <a:endParaRPr lang="it-IT" sz="1488" dirty="0">
                <a:solidFill>
                  <a:srgbClr val="44546A"/>
                </a:solidFill>
              </a:endParaRPr>
            </a:p>
          </p:txBody>
        </p:sp>
        <p:sp>
          <p:nvSpPr>
            <p:cNvPr id="19" name="TextBox 4"/>
            <p:cNvSpPr txBox="1"/>
            <p:nvPr/>
          </p:nvSpPr>
          <p:spPr>
            <a:xfrm>
              <a:off x="246453" y="6490078"/>
              <a:ext cx="3129194" cy="480965"/>
            </a:xfrm>
            <a:prstGeom prst="rect">
              <a:avLst/>
            </a:prstGeom>
            <a:noFill/>
          </p:spPr>
          <p:txBody>
            <a:bodyPr wrap="square" rtlCol="0">
              <a:spAutoFit/>
            </a:bodyPr>
            <a:lstStyle/>
            <a:p>
              <a:pPr algn="ctr"/>
              <a:r>
                <a:rPr lang="en-GB" sz="992" b="1" i="1" dirty="0">
                  <a:solidFill>
                    <a:srgbClr val="44546A"/>
                  </a:solidFill>
                </a:rPr>
                <a:t>Collard F. et al 2015 </a:t>
              </a:r>
              <a:r>
                <a:rPr lang="fr-FR" sz="992" b="1" i="1" dirty="0">
                  <a:solidFill>
                    <a:srgbClr val="44546A"/>
                  </a:solidFill>
                </a:rPr>
                <a:t>Arch Environ </a:t>
              </a:r>
              <a:r>
                <a:rPr lang="fr-FR" sz="992" b="1" i="1" dirty="0" err="1">
                  <a:solidFill>
                    <a:srgbClr val="44546A"/>
                  </a:solidFill>
                </a:rPr>
                <a:t>Contam</a:t>
              </a:r>
              <a:r>
                <a:rPr lang="fr-FR" sz="992" b="1" i="1" dirty="0">
                  <a:solidFill>
                    <a:srgbClr val="44546A"/>
                  </a:solidFill>
                </a:rPr>
                <a:t> </a:t>
              </a:r>
              <a:r>
                <a:rPr lang="fr-FR" sz="992" b="1" i="1" dirty="0" err="1">
                  <a:solidFill>
                    <a:srgbClr val="44546A"/>
                  </a:solidFill>
                </a:rPr>
                <a:t>Toxicol</a:t>
              </a:r>
              <a:r>
                <a:rPr lang="fr-FR" sz="992" b="1" i="1" dirty="0">
                  <a:solidFill>
                    <a:srgbClr val="44546A"/>
                  </a:solidFill>
                </a:rPr>
                <a:t> 69:331–339</a:t>
              </a:r>
              <a:endParaRPr lang="en-GB" sz="992" b="1" i="1" dirty="0">
                <a:solidFill>
                  <a:srgbClr val="44546A"/>
                </a:solidFill>
              </a:endParaRPr>
            </a:p>
          </p:txBody>
        </p:sp>
      </p:grpSp>
    </p:spTree>
    <p:extLst>
      <p:ext uri="{BB962C8B-B14F-4D97-AF65-F5344CB8AC3E}">
        <p14:creationId xmlns:p14="http://schemas.microsoft.com/office/powerpoint/2010/main" val="2808675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96927" y="77487"/>
            <a:ext cx="7551539" cy="446484"/>
          </a:xfrm>
          <a:prstGeom prst="rect">
            <a:avLst/>
          </a:prstGeom>
        </p:spPr>
        <p:txBody>
          <a:bodyPr vert="horz" lIns="75605" tIns="37802" rIns="75605" bIns="37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it-IT" sz="1984" b="1" kern="1800" dirty="0">
                <a:solidFill>
                  <a:schemeClr val="tx2"/>
                </a:solidFill>
                <a:latin typeface="Calibri" panose="020F0502020204030204" pitchFamily="34" charset="0"/>
                <a:ea typeface="+mn-ea"/>
                <a:cs typeface="Calibri" panose="020F0502020204030204" pitchFamily="34" charset="0"/>
              </a:rPr>
              <a:t>What affects the release of microfibers from fabrics?</a:t>
            </a:r>
            <a:endParaRPr lang="it-IT" sz="1984" b="1" kern="1800" dirty="0">
              <a:solidFill>
                <a:schemeClr val="tx2"/>
              </a:solidFill>
              <a:latin typeface="Calibri" panose="020F0502020204030204" pitchFamily="34" charset="0"/>
              <a:ea typeface="+mn-ea"/>
              <a:cs typeface="Calibri" panose="020F0502020204030204" pitchFamily="34" charset="0"/>
            </a:endParaRPr>
          </a:p>
        </p:txBody>
      </p:sp>
      <p:sp>
        <p:nvSpPr>
          <p:cNvPr id="28" name="Titolo 1"/>
          <p:cNvSpPr txBox="1">
            <a:spLocks/>
          </p:cNvSpPr>
          <p:nvPr/>
        </p:nvSpPr>
        <p:spPr bwMode="auto">
          <a:xfrm>
            <a:off x="5280198" y="718506"/>
            <a:ext cx="2877900"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488" b="1" kern="1800" dirty="0">
                <a:solidFill>
                  <a:schemeClr val="tx2"/>
                </a:solidFill>
                <a:latin typeface="Calibri" panose="020F0502020204030204" pitchFamily="34" charset="0"/>
                <a:ea typeface="+mn-ea"/>
                <a:cs typeface="Calibri" panose="020F0502020204030204" pitchFamily="34" charset="0"/>
              </a:rPr>
              <a:t>Effect of yarn type</a:t>
            </a:r>
          </a:p>
        </p:txBody>
      </p:sp>
      <p:grpSp>
        <p:nvGrpSpPr>
          <p:cNvPr id="21" name="Gruppo 20"/>
          <p:cNvGrpSpPr>
            <a:grpSpLocks noChangeAspect="1"/>
          </p:cNvGrpSpPr>
          <p:nvPr/>
        </p:nvGrpSpPr>
        <p:grpSpPr>
          <a:xfrm>
            <a:off x="5330071" y="1577452"/>
            <a:ext cx="3393281" cy="2130528"/>
            <a:chOff x="4228426" y="1518958"/>
            <a:chExt cx="4332421" cy="2720182"/>
          </a:xfrm>
        </p:grpSpPr>
        <p:pic>
          <p:nvPicPr>
            <p:cNvPr id="35" name="Immagine 34"/>
            <p:cNvPicPr>
              <a:picLocks noChangeAspect="1"/>
            </p:cNvPicPr>
            <p:nvPr/>
          </p:nvPicPr>
          <p:blipFill>
            <a:blip r:embed="rId2">
              <a:duotone>
                <a:schemeClr val="accent1">
                  <a:shade val="45000"/>
                  <a:satMod val="135000"/>
                </a:schemeClr>
                <a:prstClr val="white"/>
              </a:duotone>
            </a:blip>
            <a:stretch>
              <a:fillRect/>
            </a:stretch>
          </p:blipFill>
          <p:spPr>
            <a:xfrm>
              <a:off x="4228426" y="1518958"/>
              <a:ext cx="2021288" cy="2499930"/>
            </a:xfrm>
            <a:prstGeom prst="rect">
              <a:avLst/>
            </a:prstGeom>
          </p:spPr>
        </p:pic>
        <p:pic>
          <p:nvPicPr>
            <p:cNvPr id="37" name="Immagine 36"/>
            <p:cNvPicPr>
              <a:picLocks noChangeAspect="1"/>
            </p:cNvPicPr>
            <p:nvPr/>
          </p:nvPicPr>
          <p:blipFill>
            <a:blip r:embed="rId3">
              <a:duotone>
                <a:schemeClr val="accent2">
                  <a:shade val="45000"/>
                  <a:satMod val="135000"/>
                </a:schemeClr>
                <a:prstClr val="white"/>
              </a:duotone>
            </a:blip>
            <a:stretch>
              <a:fillRect/>
            </a:stretch>
          </p:blipFill>
          <p:spPr>
            <a:xfrm>
              <a:off x="6655847" y="1553090"/>
              <a:ext cx="1905000" cy="2686050"/>
            </a:xfrm>
            <a:prstGeom prst="rect">
              <a:avLst/>
            </a:prstGeom>
          </p:spPr>
        </p:pic>
        <p:sp>
          <p:nvSpPr>
            <p:cNvPr id="40" name="CasellaDiTesto 39"/>
            <p:cNvSpPr txBox="1"/>
            <p:nvPr/>
          </p:nvSpPr>
          <p:spPr>
            <a:xfrm>
              <a:off x="6205325" y="2696061"/>
              <a:ext cx="333565" cy="442897"/>
            </a:xfrm>
            <a:prstGeom prst="rect">
              <a:avLst/>
            </a:prstGeom>
            <a:noFill/>
          </p:spPr>
          <p:txBody>
            <a:bodyPr wrap="square" rtlCol="0">
              <a:spAutoFit/>
            </a:bodyPr>
            <a:lstStyle/>
            <a:p>
              <a:r>
                <a:rPr lang="it-IT" sz="1654" b="1" i="1" dirty="0">
                  <a:solidFill>
                    <a:schemeClr val="tx2"/>
                  </a:solidFill>
                  <a:latin typeface="Calibri" panose="020F0502020204030204" pitchFamily="34" charset="0"/>
                  <a:cs typeface="Calibri" panose="020F0502020204030204" pitchFamily="34" charset="0"/>
                </a:rPr>
                <a:t>&gt;</a:t>
              </a:r>
            </a:p>
          </p:txBody>
        </p:sp>
      </p:grpSp>
      <p:sp>
        <p:nvSpPr>
          <p:cNvPr id="39" name="Rettangolo 38"/>
          <p:cNvSpPr/>
          <p:nvPr/>
        </p:nvSpPr>
        <p:spPr>
          <a:xfrm>
            <a:off x="5273126" y="817927"/>
            <a:ext cx="3614876" cy="2573164"/>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88">
              <a:latin typeface="Calibri" panose="020F0502020204030204" pitchFamily="34" charset="0"/>
              <a:cs typeface="Calibri" panose="020F0502020204030204" pitchFamily="34" charset="0"/>
            </a:endParaRPr>
          </a:p>
        </p:txBody>
      </p:sp>
      <p:sp>
        <p:nvSpPr>
          <p:cNvPr id="54" name="Titolo 1"/>
          <p:cNvSpPr txBox="1">
            <a:spLocks/>
          </p:cNvSpPr>
          <p:nvPr/>
        </p:nvSpPr>
        <p:spPr bwMode="auto">
          <a:xfrm>
            <a:off x="6481304" y="3494899"/>
            <a:ext cx="2877900"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488" b="1" kern="1800" dirty="0">
                <a:solidFill>
                  <a:schemeClr val="tx2"/>
                </a:solidFill>
                <a:latin typeface="Calibri" panose="020F0502020204030204" pitchFamily="34" charset="0"/>
                <a:ea typeface="+mn-ea"/>
                <a:cs typeface="Calibri" panose="020F0502020204030204" pitchFamily="34" charset="0"/>
              </a:rPr>
              <a:t>Effect of washing parameters</a:t>
            </a:r>
          </a:p>
        </p:txBody>
      </p:sp>
      <p:sp>
        <p:nvSpPr>
          <p:cNvPr id="61" name="CasellaDiTesto 60"/>
          <p:cNvSpPr txBox="1"/>
          <p:nvPr/>
        </p:nvSpPr>
        <p:spPr>
          <a:xfrm>
            <a:off x="6469949" y="4835095"/>
            <a:ext cx="3607805" cy="779252"/>
          </a:xfrm>
          <a:prstGeom prst="rect">
            <a:avLst/>
          </a:prstGeom>
          <a:noFill/>
        </p:spPr>
        <p:txBody>
          <a:bodyPr wrap="square" rtlCol="0">
            <a:spAutoFit/>
          </a:bodyPr>
          <a:lstStyle/>
          <a:p>
            <a:pPr algn="just"/>
            <a:r>
              <a:rPr lang="en-US" sz="1488" dirty="0">
                <a:solidFill>
                  <a:srgbClr val="1F4E79"/>
                </a:solidFill>
                <a:latin typeface="Calibri" panose="020F0502020204030204" pitchFamily="34" charset="0"/>
                <a:cs typeface="Calibri" panose="020F0502020204030204" pitchFamily="34" charset="0"/>
              </a:rPr>
              <a:t>Higher temperature washing time and mechanical action produced an increase of </a:t>
            </a:r>
            <a:r>
              <a:rPr lang="en-US" sz="1488" dirty="0" err="1">
                <a:solidFill>
                  <a:srgbClr val="1F4E79"/>
                </a:solidFill>
                <a:latin typeface="Calibri" panose="020F0502020204030204" pitchFamily="34" charset="0"/>
                <a:cs typeface="Calibri" panose="020F0502020204030204" pitchFamily="34" charset="0"/>
              </a:rPr>
              <a:t>microplastics</a:t>
            </a:r>
            <a:r>
              <a:rPr lang="en-US" sz="1488" dirty="0">
                <a:solidFill>
                  <a:srgbClr val="1F4E79"/>
                </a:solidFill>
                <a:latin typeface="Calibri" panose="020F0502020204030204" pitchFamily="34" charset="0"/>
                <a:cs typeface="Calibri" panose="020F0502020204030204" pitchFamily="34" charset="0"/>
              </a:rPr>
              <a:t> release.</a:t>
            </a:r>
            <a:endParaRPr lang="it-IT" sz="1488" dirty="0">
              <a:solidFill>
                <a:srgbClr val="1F4E79"/>
              </a:solidFill>
              <a:latin typeface="Calibri" panose="020F0502020204030204" pitchFamily="34" charset="0"/>
              <a:cs typeface="Calibri" panose="020F0502020204030204" pitchFamily="34" charset="0"/>
            </a:endParaRPr>
          </a:p>
        </p:txBody>
      </p:sp>
      <p:grpSp>
        <p:nvGrpSpPr>
          <p:cNvPr id="2" name="Gruppo 1"/>
          <p:cNvGrpSpPr/>
          <p:nvPr/>
        </p:nvGrpSpPr>
        <p:grpSpPr>
          <a:xfrm>
            <a:off x="6567798" y="3957771"/>
            <a:ext cx="3412109" cy="865968"/>
            <a:chOff x="3967312" y="4794877"/>
            <a:chExt cx="4887919" cy="1337554"/>
          </a:xfrm>
        </p:grpSpPr>
        <p:grpSp>
          <p:nvGrpSpPr>
            <p:cNvPr id="51" name="Gruppo 50"/>
            <p:cNvGrpSpPr/>
            <p:nvPr/>
          </p:nvGrpSpPr>
          <p:grpSpPr>
            <a:xfrm>
              <a:off x="3967312" y="4794877"/>
              <a:ext cx="2377873" cy="1337554"/>
              <a:chOff x="5462793" y="4227403"/>
              <a:chExt cx="2377873" cy="1337554"/>
            </a:xfrm>
          </p:grpSpPr>
          <p:pic>
            <p:nvPicPr>
              <p:cNvPr id="1030" name="Picture 6" descr="Machine wash symbo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793" y="4227403"/>
                <a:ext cx="2377873" cy="1337554"/>
              </a:xfrm>
              <a:prstGeom prst="rect">
                <a:avLst/>
              </a:prstGeom>
              <a:noFill/>
              <a:extLst>
                <a:ext uri="{909E8E84-426E-40DD-AFC4-6F175D3DCCD1}">
                  <a14:hiddenFill xmlns:a14="http://schemas.microsoft.com/office/drawing/2010/main">
                    <a:solidFill>
                      <a:srgbClr val="FFFFFF"/>
                    </a:solidFill>
                  </a14:hiddenFill>
                </a:ext>
              </a:extLst>
            </p:spPr>
          </p:pic>
          <p:sp>
            <p:nvSpPr>
              <p:cNvPr id="56" name="CasellaDiTesto 55"/>
              <p:cNvSpPr txBox="1"/>
              <p:nvPr/>
            </p:nvSpPr>
            <p:spPr>
              <a:xfrm>
                <a:off x="5544914" y="4758056"/>
                <a:ext cx="175524" cy="535798"/>
              </a:xfrm>
              <a:prstGeom prst="rect">
                <a:avLst/>
              </a:prstGeom>
              <a:noFill/>
            </p:spPr>
            <p:txBody>
              <a:bodyPr wrap="square" rtlCol="0">
                <a:spAutoFit/>
              </a:bodyPr>
              <a:lstStyle/>
              <a:p>
                <a:r>
                  <a:rPr lang="it-IT" sz="1654" b="1" i="1" dirty="0">
                    <a:solidFill>
                      <a:schemeClr val="tx2"/>
                    </a:solidFill>
                    <a:latin typeface="Calibri" panose="020F0502020204030204" pitchFamily="34" charset="0"/>
                    <a:cs typeface="Calibri" panose="020F0502020204030204" pitchFamily="34" charset="0"/>
                  </a:rPr>
                  <a:t>&lt;</a:t>
                </a:r>
              </a:p>
            </p:txBody>
          </p:sp>
          <p:sp>
            <p:nvSpPr>
              <p:cNvPr id="57" name="CasellaDiTesto 56"/>
              <p:cNvSpPr txBox="1"/>
              <p:nvPr/>
            </p:nvSpPr>
            <p:spPr>
              <a:xfrm>
                <a:off x="6329328" y="4758056"/>
                <a:ext cx="175524" cy="535798"/>
              </a:xfrm>
              <a:prstGeom prst="rect">
                <a:avLst/>
              </a:prstGeom>
              <a:noFill/>
            </p:spPr>
            <p:txBody>
              <a:bodyPr wrap="square" rtlCol="0">
                <a:spAutoFit/>
              </a:bodyPr>
              <a:lstStyle/>
              <a:p>
                <a:r>
                  <a:rPr lang="it-IT" sz="1654" b="1" i="1" dirty="0">
                    <a:solidFill>
                      <a:schemeClr val="tx2"/>
                    </a:solidFill>
                    <a:latin typeface="Calibri" panose="020F0502020204030204" pitchFamily="34" charset="0"/>
                    <a:cs typeface="Calibri" panose="020F0502020204030204" pitchFamily="34" charset="0"/>
                  </a:rPr>
                  <a:t>&lt;</a:t>
                </a:r>
              </a:p>
            </p:txBody>
          </p:sp>
        </p:grpSp>
        <p:pic>
          <p:nvPicPr>
            <p:cNvPr id="52" name="Immagine 51"/>
            <p:cNvPicPr>
              <a:picLocks noChangeAspect="1"/>
            </p:cNvPicPr>
            <p:nvPr/>
          </p:nvPicPr>
          <p:blipFill>
            <a:blip r:embed="rId5"/>
            <a:stretch>
              <a:fillRect/>
            </a:stretch>
          </p:blipFill>
          <p:spPr>
            <a:xfrm>
              <a:off x="6370035" y="4988256"/>
              <a:ext cx="969777" cy="969777"/>
            </a:xfrm>
            <a:prstGeom prst="rect">
              <a:avLst/>
            </a:prstGeom>
          </p:spPr>
        </p:pic>
        <p:pic>
          <p:nvPicPr>
            <p:cNvPr id="55" name="Immagine 54"/>
            <p:cNvPicPr>
              <a:picLocks noChangeAspect="1"/>
            </p:cNvPicPr>
            <p:nvPr/>
          </p:nvPicPr>
          <p:blipFill>
            <a:blip r:embed="rId6"/>
            <a:stretch>
              <a:fillRect/>
            </a:stretch>
          </p:blipFill>
          <p:spPr>
            <a:xfrm>
              <a:off x="7429427" y="4966985"/>
              <a:ext cx="1425804" cy="1012321"/>
            </a:xfrm>
            <a:prstGeom prst="rect">
              <a:avLst/>
            </a:prstGeom>
          </p:spPr>
        </p:pic>
      </p:grpSp>
      <p:pic>
        <p:nvPicPr>
          <p:cNvPr id="16" name="Immagine 15"/>
          <p:cNvPicPr>
            <a:picLocks noChangeAspect="1"/>
          </p:cNvPicPr>
          <p:nvPr/>
        </p:nvPicPr>
        <p:blipFill>
          <a:blip r:embed="rId7"/>
          <a:stretch>
            <a:fillRect/>
          </a:stretch>
        </p:blipFill>
        <p:spPr>
          <a:xfrm>
            <a:off x="6926791" y="234873"/>
            <a:ext cx="2709565" cy="1765269"/>
          </a:xfrm>
          <a:prstGeom prst="rect">
            <a:avLst/>
          </a:prstGeom>
        </p:spPr>
      </p:pic>
      <p:cxnSp>
        <p:nvCxnSpPr>
          <p:cNvPr id="13" name="Connettore 1 12">
            <a:extLst>
              <a:ext uri="{FF2B5EF4-FFF2-40B4-BE49-F238E27FC236}">
                <a16:creationId xmlns:a16="http://schemas.microsoft.com/office/drawing/2014/main" id="{BC1138AF-4D92-4DC0-9A70-61DBC44F335C}"/>
              </a:ext>
            </a:extLst>
          </p:cNvPr>
          <p:cNvCxnSpPr/>
          <p:nvPr/>
        </p:nvCxnSpPr>
        <p:spPr>
          <a:xfrm flipV="1">
            <a:off x="96927" y="523971"/>
            <a:ext cx="5607348" cy="9760"/>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a:xfrm>
            <a:off x="1570959" y="655642"/>
            <a:ext cx="3274219" cy="2693196"/>
            <a:chOff x="187219" y="610645"/>
            <a:chExt cx="3960000" cy="3257283"/>
          </a:xfrm>
        </p:grpSpPr>
        <p:sp>
          <p:nvSpPr>
            <p:cNvPr id="14" name="Rettangolo 13"/>
            <p:cNvSpPr/>
            <p:nvPr/>
          </p:nvSpPr>
          <p:spPr>
            <a:xfrm>
              <a:off x="187219" y="772605"/>
              <a:ext cx="3960000" cy="3095323"/>
            </a:xfrm>
            <a:prstGeom prst="rect">
              <a:avLst/>
            </a:prstGeom>
            <a:solidFill>
              <a:schemeClr val="bg1"/>
            </a:solid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488">
                <a:latin typeface="Calibri" panose="020F0502020204030204" pitchFamily="34" charset="0"/>
                <a:cs typeface="Calibri" panose="020F0502020204030204" pitchFamily="34" charset="0"/>
              </a:endParaRPr>
            </a:p>
          </p:txBody>
        </p:sp>
        <p:grpSp>
          <p:nvGrpSpPr>
            <p:cNvPr id="6" name="Gruppo 5"/>
            <p:cNvGrpSpPr/>
            <p:nvPr/>
          </p:nvGrpSpPr>
          <p:grpSpPr>
            <a:xfrm>
              <a:off x="291852" y="1103047"/>
              <a:ext cx="3750734" cy="2700867"/>
              <a:chOff x="203200" y="990600"/>
              <a:chExt cx="3750734" cy="2700867"/>
            </a:xfrm>
            <a:solidFill>
              <a:schemeClr val="bg1"/>
            </a:solidFill>
          </p:grpSpPr>
          <p:pic>
            <p:nvPicPr>
              <p:cNvPr id="45" name="Immagine 44"/>
              <p:cNvPicPr>
                <a:picLocks noChangeAspect="1"/>
              </p:cNvPicPr>
              <p:nvPr/>
            </p:nvPicPr>
            <p:blipFill rotWithShape="1">
              <a:blip r:embed="rId8"/>
              <a:srcRect l="878" t="3061" r="1246" b="2792"/>
              <a:stretch/>
            </p:blipFill>
            <p:spPr>
              <a:xfrm>
                <a:off x="203200" y="990600"/>
                <a:ext cx="3750734" cy="1600200"/>
              </a:xfrm>
              <a:prstGeom prst="rect">
                <a:avLst/>
              </a:prstGeom>
              <a:grpFill/>
              <a:ln>
                <a:solidFill>
                  <a:schemeClr val="bg1"/>
                </a:solidFill>
              </a:ln>
            </p:spPr>
          </p:pic>
          <p:grpSp>
            <p:nvGrpSpPr>
              <p:cNvPr id="32" name="Gruppo 31"/>
              <p:cNvGrpSpPr/>
              <p:nvPr/>
            </p:nvGrpSpPr>
            <p:grpSpPr>
              <a:xfrm>
                <a:off x="1527288" y="2437270"/>
                <a:ext cx="1093455" cy="1254197"/>
                <a:chOff x="1431197" y="1427515"/>
                <a:chExt cx="1093455" cy="1254197"/>
              </a:xfrm>
              <a:grpFill/>
            </p:grpSpPr>
            <p:pic>
              <p:nvPicPr>
                <p:cNvPr id="11" name="Immagine 10"/>
                <p:cNvPicPr>
                  <a:picLocks noChangeAspect="1"/>
                </p:cNvPicPr>
                <p:nvPr/>
              </p:nvPicPr>
              <p:blipFill rotWithShape="1">
                <a:blip r:embed="rId9"/>
                <a:srcRect t="44647"/>
                <a:stretch/>
              </p:blipFill>
              <p:spPr>
                <a:xfrm>
                  <a:off x="1435506" y="1427515"/>
                  <a:ext cx="1080000" cy="889687"/>
                </a:xfrm>
                <a:prstGeom prst="rect">
                  <a:avLst/>
                </a:prstGeom>
                <a:grpFill/>
                <a:ln>
                  <a:noFill/>
                </a:ln>
                <a:effectLst>
                  <a:softEdge rad="112500"/>
                </a:effectLst>
              </p:spPr>
            </p:pic>
            <mc:AlternateContent xmlns:mc="http://schemas.openxmlformats.org/markup-compatibility/2006" xmlns:a14="http://schemas.microsoft.com/office/drawing/2010/main">
              <mc:Choice Requires="a14">
                <p:sp>
                  <p:nvSpPr>
                    <p:cNvPr id="18" name="CasellaDiTesto 17"/>
                    <p:cNvSpPr txBox="1"/>
                    <p:nvPr/>
                  </p:nvSpPr>
                  <p:spPr>
                    <a:xfrm>
                      <a:off x="1431197" y="2362517"/>
                      <a:ext cx="1093455" cy="319195"/>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827" i="1">
                                <a:solidFill>
                                  <a:schemeClr val="tx2"/>
                                </a:solidFill>
                                <a:latin typeface="Cambria Math" panose="02040503050406030204" pitchFamily="18" charset="0"/>
                                <a:ea typeface="Cambria Math" panose="02040503050406030204" pitchFamily="18" charset="0"/>
                              </a:rPr>
                              <m:t>~</m:t>
                            </m:r>
                            <m:f>
                              <m:fPr>
                                <m:ctrlPr>
                                  <a:rPr lang="it-IT" sz="827" i="1">
                                    <a:solidFill>
                                      <a:schemeClr val="tx2"/>
                                    </a:solidFill>
                                    <a:latin typeface="Cambria Math" panose="02040503050406030204" pitchFamily="18" charset="0"/>
                                  </a:rPr>
                                </m:ctrlPr>
                              </m:fPr>
                              <m:num>
                                <m:r>
                                  <a:rPr lang="it-IT" sz="827">
                                    <a:solidFill>
                                      <a:schemeClr val="tx2"/>
                                    </a:solidFill>
                                    <a:latin typeface="Cambria Math" panose="02040503050406030204" pitchFamily="18" charset="0"/>
                                  </a:rPr>
                                  <m:t>1000 </m:t>
                                </m:r>
                                <m:r>
                                  <m:rPr>
                                    <m:sty m:val="p"/>
                                  </m:rPr>
                                  <a:rPr lang="it-IT" sz="827" i="1">
                                    <a:solidFill>
                                      <a:schemeClr val="tx2"/>
                                    </a:solidFill>
                                    <a:latin typeface="Cambria Math" panose="02040503050406030204" pitchFamily="18" charset="0"/>
                                  </a:rPr>
                                  <m:t>microfibers</m:t>
                                </m:r>
                              </m:num>
                              <m:den>
                                <m:r>
                                  <m:rPr>
                                    <m:sty m:val="p"/>
                                  </m:rPr>
                                  <a:rPr lang="it-IT" sz="827" i="1">
                                    <a:solidFill>
                                      <a:schemeClr val="tx2"/>
                                    </a:solidFill>
                                    <a:latin typeface="Cambria Math" panose="02040503050406030204" pitchFamily="18" charset="0"/>
                                  </a:rPr>
                                  <m:t>g</m:t>
                                </m:r>
                                <m:r>
                                  <a:rPr lang="it-IT" sz="827">
                                    <a:solidFill>
                                      <a:schemeClr val="tx2"/>
                                    </a:solidFill>
                                    <a:latin typeface="Cambria Math" panose="02040503050406030204" pitchFamily="18" charset="0"/>
                                  </a:rPr>
                                  <m:t> </m:t>
                                </m:r>
                                <m:r>
                                  <m:rPr>
                                    <m:sty m:val="p"/>
                                  </m:rPr>
                                  <a:rPr lang="it-IT" sz="827" i="1">
                                    <a:solidFill>
                                      <a:schemeClr val="tx2"/>
                                    </a:solidFill>
                                    <a:latin typeface="Cambria Math" panose="02040503050406030204" pitchFamily="18" charset="0"/>
                                  </a:rPr>
                                  <m:t>washed</m:t>
                                </m:r>
                                <m:r>
                                  <a:rPr lang="it-IT" sz="827">
                                    <a:solidFill>
                                      <a:schemeClr val="tx2"/>
                                    </a:solidFill>
                                    <a:latin typeface="Cambria Math" panose="02040503050406030204" pitchFamily="18" charset="0"/>
                                  </a:rPr>
                                  <m:t> </m:t>
                                </m:r>
                                <m:r>
                                  <m:rPr>
                                    <m:sty m:val="p"/>
                                  </m:rPr>
                                  <a:rPr lang="it-IT" sz="827" i="1">
                                    <a:solidFill>
                                      <a:schemeClr val="tx2"/>
                                    </a:solidFill>
                                    <a:latin typeface="Cambria Math" panose="02040503050406030204" pitchFamily="18" charset="0"/>
                                  </a:rPr>
                                  <m:t>fabrics</m:t>
                                </m:r>
                              </m:den>
                            </m:f>
                          </m:oMath>
                        </m:oMathPara>
                      </a14:m>
                      <a:endParaRPr lang="it-IT" sz="827" dirty="0">
                        <a:solidFill>
                          <a:schemeClr val="tx2"/>
                        </a:solidFill>
                        <a:latin typeface="Calibri" panose="020F0502020204030204" pitchFamily="34" charset="0"/>
                        <a:cs typeface="Calibri" panose="020F0502020204030204" pitchFamily="34" charset="0"/>
                      </a:endParaRPr>
                    </a:p>
                  </p:txBody>
                </p:sp>
              </mc:Choice>
              <mc:Fallback xmlns="">
                <p:sp>
                  <p:nvSpPr>
                    <p:cNvPr id="18" name="CasellaDiTesto 17"/>
                    <p:cNvSpPr txBox="1">
                      <a:spLocks noRot="1" noChangeAspect="1" noMove="1" noResize="1" noEditPoints="1" noAdjustHandles="1" noChangeArrowheads="1" noChangeShapeType="1" noTextEdit="1"/>
                    </p:cNvSpPr>
                    <p:nvPr/>
                  </p:nvSpPr>
                  <p:spPr>
                    <a:xfrm>
                      <a:off x="1431197" y="2362517"/>
                      <a:ext cx="1093455" cy="319195"/>
                    </a:xfrm>
                    <a:prstGeom prst="rect">
                      <a:avLst/>
                    </a:prstGeom>
                    <a:blipFill>
                      <a:blip r:embed="rId10"/>
                      <a:stretch>
                        <a:fillRect r="-2013" b="-13636"/>
                      </a:stretch>
                    </a:blipFill>
                  </p:spPr>
                  <p:txBody>
                    <a:bodyPr/>
                    <a:lstStyle/>
                    <a:p>
                      <a:r>
                        <a:rPr lang="it-IT">
                          <a:noFill/>
                        </a:rPr>
                        <a:t> </a:t>
                      </a:r>
                    </a:p>
                  </p:txBody>
                </p:sp>
              </mc:Fallback>
            </mc:AlternateContent>
          </p:grpSp>
          <p:grpSp>
            <p:nvGrpSpPr>
              <p:cNvPr id="33" name="Gruppo 32"/>
              <p:cNvGrpSpPr/>
              <p:nvPr/>
            </p:nvGrpSpPr>
            <p:grpSpPr>
              <a:xfrm>
                <a:off x="279557" y="2437270"/>
                <a:ext cx="1080000" cy="1254196"/>
                <a:chOff x="92329" y="1427515"/>
                <a:chExt cx="1080000" cy="1254196"/>
              </a:xfrm>
              <a:grpFill/>
            </p:grpSpPr>
            <p:pic>
              <p:nvPicPr>
                <p:cNvPr id="7" name="Immagine 6"/>
                <p:cNvPicPr>
                  <a:picLocks noChangeAspect="1"/>
                </p:cNvPicPr>
                <p:nvPr/>
              </p:nvPicPr>
              <p:blipFill>
                <a:blip r:embed="rId11"/>
                <a:stretch>
                  <a:fillRect/>
                </a:stretch>
              </p:blipFill>
              <p:spPr>
                <a:xfrm>
                  <a:off x="92329" y="1427515"/>
                  <a:ext cx="1080000" cy="763491"/>
                </a:xfrm>
                <a:prstGeom prst="rect">
                  <a:avLst/>
                </a:prstGeom>
                <a:grpFill/>
                <a:ln>
                  <a:noFill/>
                </a:ln>
                <a:effectLst>
                  <a:softEdge rad="112500"/>
                </a:effectLst>
              </p:spPr>
            </p:pic>
            <mc:AlternateContent xmlns:mc="http://schemas.openxmlformats.org/markup-compatibility/2006" xmlns:a14="http://schemas.microsoft.com/office/drawing/2010/main">
              <mc:Choice Requires="a14">
                <p:sp>
                  <p:nvSpPr>
                    <p:cNvPr id="19" name="CasellaDiTesto 18"/>
                    <p:cNvSpPr txBox="1"/>
                    <p:nvPr/>
                  </p:nvSpPr>
                  <p:spPr>
                    <a:xfrm>
                      <a:off x="105487" y="2362516"/>
                      <a:ext cx="1058558" cy="319195"/>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827" i="1">
                                <a:solidFill>
                                  <a:schemeClr val="tx2"/>
                                </a:solidFill>
                                <a:latin typeface="Cambria Math" panose="02040503050406030204" pitchFamily="18" charset="0"/>
                                <a:ea typeface="Cambria Math" panose="02040503050406030204" pitchFamily="18" charset="0"/>
                              </a:rPr>
                              <m:t>~</m:t>
                            </m:r>
                            <m:f>
                              <m:fPr>
                                <m:ctrlPr>
                                  <a:rPr lang="it-IT" sz="827" i="1">
                                    <a:solidFill>
                                      <a:schemeClr val="tx2"/>
                                    </a:solidFill>
                                    <a:latin typeface="Cambria Math" panose="02040503050406030204" pitchFamily="18" charset="0"/>
                                  </a:rPr>
                                </m:ctrlPr>
                              </m:fPr>
                              <m:num>
                                <m:r>
                                  <a:rPr lang="it-IT" sz="827">
                                    <a:solidFill>
                                      <a:schemeClr val="tx2"/>
                                    </a:solidFill>
                                    <a:latin typeface="Cambria Math" panose="02040503050406030204" pitchFamily="18" charset="0"/>
                                  </a:rPr>
                                  <m:t>100 </m:t>
                                </m:r>
                                <m:r>
                                  <m:rPr>
                                    <m:sty m:val="p"/>
                                  </m:rPr>
                                  <a:rPr lang="it-IT" sz="827" i="1">
                                    <a:solidFill>
                                      <a:schemeClr val="tx2"/>
                                    </a:solidFill>
                                    <a:latin typeface="Cambria Math" panose="02040503050406030204" pitchFamily="18" charset="0"/>
                                  </a:rPr>
                                  <m:t>microfibers</m:t>
                                </m:r>
                              </m:num>
                              <m:den>
                                <m:r>
                                  <m:rPr>
                                    <m:sty m:val="p"/>
                                  </m:rPr>
                                  <a:rPr lang="it-IT" sz="827" i="1">
                                    <a:solidFill>
                                      <a:schemeClr val="tx2"/>
                                    </a:solidFill>
                                    <a:latin typeface="Cambria Math" panose="02040503050406030204" pitchFamily="18" charset="0"/>
                                  </a:rPr>
                                  <m:t>g</m:t>
                                </m:r>
                                <m:r>
                                  <a:rPr lang="it-IT" sz="827">
                                    <a:solidFill>
                                      <a:schemeClr val="tx2"/>
                                    </a:solidFill>
                                    <a:latin typeface="Cambria Math" panose="02040503050406030204" pitchFamily="18" charset="0"/>
                                  </a:rPr>
                                  <m:t> </m:t>
                                </m:r>
                                <m:r>
                                  <m:rPr>
                                    <m:sty m:val="p"/>
                                  </m:rPr>
                                  <a:rPr lang="it-IT" sz="827" i="1">
                                    <a:solidFill>
                                      <a:schemeClr val="tx2"/>
                                    </a:solidFill>
                                    <a:latin typeface="Cambria Math" panose="02040503050406030204" pitchFamily="18" charset="0"/>
                                  </a:rPr>
                                  <m:t>washed</m:t>
                                </m:r>
                                <m:r>
                                  <a:rPr lang="it-IT" sz="827">
                                    <a:solidFill>
                                      <a:schemeClr val="tx2"/>
                                    </a:solidFill>
                                    <a:latin typeface="Cambria Math" panose="02040503050406030204" pitchFamily="18" charset="0"/>
                                  </a:rPr>
                                  <m:t> </m:t>
                                </m:r>
                                <m:r>
                                  <m:rPr>
                                    <m:sty m:val="p"/>
                                  </m:rPr>
                                  <a:rPr lang="it-IT" sz="827" i="1">
                                    <a:solidFill>
                                      <a:schemeClr val="tx2"/>
                                    </a:solidFill>
                                    <a:latin typeface="Cambria Math" panose="02040503050406030204" pitchFamily="18" charset="0"/>
                                  </a:rPr>
                                  <m:t>fabrics</m:t>
                                </m:r>
                              </m:den>
                            </m:f>
                          </m:oMath>
                        </m:oMathPara>
                      </a14:m>
                      <a:endParaRPr lang="it-IT" sz="827" dirty="0">
                        <a:solidFill>
                          <a:schemeClr val="tx2"/>
                        </a:solidFill>
                        <a:latin typeface="Calibri" panose="020F0502020204030204" pitchFamily="34" charset="0"/>
                        <a:cs typeface="Calibri" panose="020F0502020204030204" pitchFamily="34" charset="0"/>
                      </a:endParaRPr>
                    </a:p>
                  </p:txBody>
                </p:sp>
              </mc:Choice>
              <mc:Fallback xmlns="">
                <p:sp>
                  <p:nvSpPr>
                    <p:cNvPr id="19" name="CasellaDiTesto 18"/>
                    <p:cNvSpPr txBox="1">
                      <a:spLocks noRot="1" noChangeAspect="1" noMove="1" noResize="1" noEditPoints="1" noAdjustHandles="1" noChangeArrowheads="1" noChangeShapeType="1" noTextEdit="1"/>
                    </p:cNvSpPr>
                    <p:nvPr/>
                  </p:nvSpPr>
                  <p:spPr>
                    <a:xfrm>
                      <a:off x="105487" y="2362516"/>
                      <a:ext cx="1058558" cy="319195"/>
                    </a:xfrm>
                    <a:prstGeom prst="rect">
                      <a:avLst/>
                    </a:prstGeom>
                    <a:blipFill>
                      <a:blip r:embed="rId12"/>
                      <a:stretch>
                        <a:fillRect r="-2083" b="-13636"/>
                      </a:stretch>
                    </a:blipFill>
                  </p:spPr>
                  <p:txBody>
                    <a:bodyPr/>
                    <a:lstStyle/>
                    <a:p>
                      <a:r>
                        <a:rPr lang="it-IT">
                          <a:noFill/>
                        </a:rPr>
                        <a:t> </a:t>
                      </a:r>
                    </a:p>
                  </p:txBody>
                </p:sp>
              </mc:Fallback>
            </mc:AlternateContent>
          </p:grpSp>
          <p:grpSp>
            <p:nvGrpSpPr>
              <p:cNvPr id="31" name="Gruppo 30"/>
              <p:cNvGrpSpPr/>
              <p:nvPr/>
            </p:nvGrpSpPr>
            <p:grpSpPr>
              <a:xfrm>
                <a:off x="2791978" y="2308109"/>
                <a:ext cx="1116102" cy="1380835"/>
                <a:chOff x="2778683" y="1300878"/>
                <a:chExt cx="1116102" cy="1380835"/>
              </a:xfrm>
              <a:grpFill/>
            </p:grpSpPr>
            <p:pic>
              <p:nvPicPr>
                <p:cNvPr id="5" name="Immagine 4"/>
                <p:cNvPicPr>
                  <a:picLocks noChangeAspect="1"/>
                </p:cNvPicPr>
                <p:nvPr/>
              </p:nvPicPr>
              <p:blipFill>
                <a:blip r:embed="rId13"/>
                <a:stretch>
                  <a:fillRect/>
                </a:stretch>
              </p:blipFill>
              <p:spPr>
                <a:xfrm>
                  <a:off x="2814785" y="1300878"/>
                  <a:ext cx="1080000" cy="1140213"/>
                </a:xfrm>
                <a:prstGeom prst="rect">
                  <a:avLst/>
                </a:prstGeom>
                <a:grpFill/>
                <a:ln>
                  <a:noFill/>
                </a:ln>
                <a:effectLst>
                  <a:softEdge rad="112500"/>
                </a:effectLst>
              </p:spPr>
            </p:pic>
            <mc:AlternateContent xmlns:mc="http://schemas.openxmlformats.org/markup-compatibility/2006" xmlns:a14="http://schemas.microsoft.com/office/drawing/2010/main">
              <mc:Choice Requires="a14">
                <p:sp>
                  <p:nvSpPr>
                    <p:cNvPr id="20" name="CasellaDiTesto 19"/>
                    <p:cNvSpPr txBox="1"/>
                    <p:nvPr/>
                  </p:nvSpPr>
                  <p:spPr>
                    <a:xfrm>
                      <a:off x="2778683" y="2362518"/>
                      <a:ext cx="1093455" cy="319195"/>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827" i="1">
                                <a:solidFill>
                                  <a:schemeClr val="tx2"/>
                                </a:solidFill>
                                <a:latin typeface="Cambria Math" panose="02040503050406030204" pitchFamily="18" charset="0"/>
                                <a:ea typeface="Cambria Math" panose="02040503050406030204" pitchFamily="18" charset="0"/>
                              </a:rPr>
                              <m:t>~</m:t>
                            </m:r>
                            <m:f>
                              <m:fPr>
                                <m:ctrlPr>
                                  <a:rPr lang="it-IT" sz="827" i="1">
                                    <a:solidFill>
                                      <a:schemeClr val="tx2"/>
                                    </a:solidFill>
                                    <a:latin typeface="Cambria Math" panose="02040503050406030204" pitchFamily="18" charset="0"/>
                                  </a:rPr>
                                </m:ctrlPr>
                              </m:fPr>
                              <m:num>
                                <m:r>
                                  <a:rPr lang="it-IT" sz="827">
                                    <a:solidFill>
                                      <a:schemeClr val="tx2"/>
                                    </a:solidFill>
                                    <a:latin typeface="Cambria Math" panose="02040503050406030204" pitchFamily="18" charset="0"/>
                                  </a:rPr>
                                  <m:t>3000 </m:t>
                                </m:r>
                                <m:r>
                                  <m:rPr>
                                    <m:sty m:val="p"/>
                                  </m:rPr>
                                  <a:rPr lang="it-IT" sz="827" i="1">
                                    <a:solidFill>
                                      <a:schemeClr val="tx2"/>
                                    </a:solidFill>
                                    <a:latin typeface="Cambria Math" panose="02040503050406030204" pitchFamily="18" charset="0"/>
                                  </a:rPr>
                                  <m:t>microfibers</m:t>
                                </m:r>
                              </m:num>
                              <m:den>
                                <m:r>
                                  <m:rPr>
                                    <m:sty m:val="p"/>
                                  </m:rPr>
                                  <a:rPr lang="it-IT" sz="827" i="1">
                                    <a:solidFill>
                                      <a:schemeClr val="tx2"/>
                                    </a:solidFill>
                                    <a:latin typeface="Cambria Math" panose="02040503050406030204" pitchFamily="18" charset="0"/>
                                  </a:rPr>
                                  <m:t>g</m:t>
                                </m:r>
                                <m:r>
                                  <a:rPr lang="it-IT" sz="827">
                                    <a:solidFill>
                                      <a:schemeClr val="tx2"/>
                                    </a:solidFill>
                                    <a:latin typeface="Cambria Math" panose="02040503050406030204" pitchFamily="18" charset="0"/>
                                  </a:rPr>
                                  <m:t> </m:t>
                                </m:r>
                                <m:r>
                                  <m:rPr>
                                    <m:sty m:val="p"/>
                                  </m:rPr>
                                  <a:rPr lang="it-IT" sz="827" i="1">
                                    <a:solidFill>
                                      <a:schemeClr val="tx2"/>
                                    </a:solidFill>
                                    <a:latin typeface="Cambria Math" panose="02040503050406030204" pitchFamily="18" charset="0"/>
                                  </a:rPr>
                                  <m:t>washed</m:t>
                                </m:r>
                                <m:r>
                                  <a:rPr lang="it-IT" sz="827">
                                    <a:solidFill>
                                      <a:schemeClr val="tx2"/>
                                    </a:solidFill>
                                    <a:latin typeface="Cambria Math" panose="02040503050406030204" pitchFamily="18" charset="0"/>
                                  </a:rPr>
                                  <m:t> </m:t>
                                </m:r>
                                <m:r>
                                  <m:rPr>
                                    <m:sty m:val="p"/>
                                  </m:rPr>
                                  <a:rPr lang="it-IT" sz="827" i="1">
                                    <a:solidFill>
                                      <a:schemeClr val="tx2"/>
                                    </a:solidFill>
                                    <a:latin typeface="Cambria Math" panose="02040503050406030204" pitchFamily="18" charset="0"/>
                                  </a:rPr>
                                  <m:t>fabrics</m:t>
                                </m:r>
                              </m:den>
                            </m:f>
                          </m:oMath>
                        </m:oMathPara>
                      </a14:m>
                      <a:endParaRPr lang="it-IT" sz="827" dirty="0">
                        <a:solidFill>
                          <a:schemeClr val="tx2"/>
                        </a:solidFill>
                        <a:latin typeface="Calibri" panose="020F0502020204030204" pitchFamily="34" charset="0"/>
                        <a:cs typeface="Calibri" panose="020F0502020204030204" pitchFamily="34" charset="0"/>
                      </a:endParaRPr>
                    </a:p>
                  </p:txBody>
                </p:sp>
              </mc:Choice>
              <mc:Fallback xmlns="">
                <p:sp>
                  <p:nvSpPr>
                    <p:cNvPr id="20" name="CasellaDiTesto 19"/>
                    <p:cNvSpPr txBox="1">
                      <a:spLocks noRot="1" noChangeAspect="1" noMove="1" noResize="1" noEditPoints="1" noAdjustHandles="1" noChangeArrowheads="1" noChangeShapeType="1" noTextEdit="1"/>
                    </p:cNvSpPr>
                    <p:nvPr/>
                  </p:nvSpPr>
                  <p:spPr>
                    <a:xfrm>
                      <a:off x="2778683" y="2362518"/>
                      <a:ext cx="1093455" cy="319195"/>
                    </a:xfrm>
                    <a:prstGeom prst="rect">
                      <a:avLst/>
                    </a:prstGeom>
                    <a:blipFill>
                      <a:blip r:embed="rId14"/>
                      <a:stretch>
                        <a:fillRect r="-2703" b="-16279"/>
                      </a:stretch>
                    </a:blipFill>
                  </p:spPr>
                  <p:txBody>
                    <a:bodyPr/>
                    <a:lstStyle/>
                    <a:p>
                      <a:r>
                        <a:rPr lang="it-IT">
                          <a:noFill/>
                        </a:rPr>
                        <a:t> </a:t>
                      </a:r>
                    </a:p>
                  </p:txBody>
                </p:sp>
              </mc:Fallback>
            </mc:AlternateContent>
          </p:grpSp>
          <p:sp>
            <p:nvSpPr>
              <p:cNvPr id="22" name="CasellaDiTesto 21"/>
              <p:cNvSpPr txBox="1"/>
              <p:nvPr/>
            </p:nvSpPr>
            <p:spPr>
              <a:xfrm>
                <a:off x="1204125" y="2849636"/>
                <a:ext cx="283712" cy="419546"/>
              </a:xfrm>
              <a:prstGeom prst="rect">
                <a:avLst/>
              </a:prstGeom>
              <a:grpFill/>
            </p:spPr>
            <p:txBody>
              <a:bodyPr wrap="square" rtlCol="0">
                <a:spAutoFit/>
              </a:bodyPr>
              <a:lstStyle/>
              <a:p>
                <a:r>
                  <a:rPr lang="it-IT" sz="1654" b="1" i="1" dirty="0">
                    <a:solidFill>
                      <a:schemeClr val="tx2"/>
                    </a:solidFill>
                    <a:latin typeface="Calibri" panose="020F0502020204030204" pitchFamily="34" charset="0"/>
                    <a:cs typeface="Calibri" panose="020F0502020204030204" pitchFamily="34" charset="0"/>
                  </a:rPr>
                  <a:t>&lt;</a:t>
                </a:r>
              </a:p>
            </p:txBody>
          </p:sp>
          <p:sp>
            <p:nvSpPr>
              <p:cNvPr id="23" name="CasellaDiTesto 22"/>
              <p:cNvSpPr txBox="1"/>
              <p:nvPr/>
            </p:nvSpPr>
            <p:spPr>
              <a:xfrm>
                <a:off x="2592597" y="2849636"/>
                <a:ext cx="175524" cy="419546"/>
              </a:xfrm>
              <a:prstGeom prst="rect">
                <a:avLst/>
              </a:prstGeom>
              <a:grpFill/>
            </p:spPr>
            <p:txBody>
              <a:bodyPr wrap="square" rtlCol="0">
                <a:spAutoFit/>
              </a:bodyPr>
              <a:lstStyle/>
              <a:p>
                <a:r>
                  <a:rPr lang="it-IT" sz="1654" b="1" i="1" dirty="0">
                    <a:solidFill>
                      <a:schemeClr val="tx2"/>
                    </a:solidFill>
                    <a:latin typeface="Calibri" panose="020F0502020204030204" pitchFamily="34" charset="0"/>
                    <a:cs typeface="Calibri" panose="020F0502020204030204" pitchFamily="34" charset="0"/>
                  </a:rPr>
                  <a:t>&lt;</a:t>
                </a:r>
              </a:p>
            </p:txBody>
          </p:sp>
        </p:grpSp>
        <p:sp>
          <p:nvSpPr>
            <p:cNvPr id="27" name="Titolo 1"/>
            <p:cNvSpPr txBox="1">
              <a:spLocks/>
            </p:cNvSpPr>
            <p:nvPr/>
          </p:nvSpPr>
          <p:spPr bwMode="auto">
            <a:xfrm>
              <a:off x="294325" y="610645"/>
              <a:ext cx="3480673" cy="628552"/>
            </a:xfrm>
            <a:prstGeom prst="rect">
              <a:avLst/>
            </a:prstGeom>
            <a:noFill/>
            <a:ln>
              <a:noFill/>
            </a:ln>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488" b="1" kern="1800" dirty="0">
                  <a:solidFill>
                    <a:schemeClr val="tx2"/>
                  </a:solidFill>
                  <a:latin typeface="Calibri" panose="020F0502020204030204" pitchFamily="34" charset="0"/>
                  <a:ea typeface="+mn-ea"/>
                  <a:cs typeface="Calibri" panose="020F0502020204030204" pitchFamily="34" charset="0"/>
                </a:rPr>
                <a:t>Effect of detergent</a:t>
              </a:r>
            </a:p>
          </p:txBody>
        </p:sp>
      </p:grpSp>
      <p:pic>
        <p:nvPicPr>
          <p:cNvPr id="24" name="Immagine 23"/>
          <p:cNvPicPr>
            <a:picLocks noChangeAspect="1"/>
          </p:cNvPicPr>
          <p:nvPr/>
        </p:nvPicPr>
        <p:blipFill>
          <a:blip r:embed="rId15"/>
          <a:stretch>
            <a:fillRect/>
          </a:stretch>
        </p:blipFill>
        <p:spPr>
          <a:xfrm>
            <a:off x="3677440" y="3684561"/>
            <a:ext cx="2040950" cy="1334558"/>
          </a:xfrm>
          <a:prstGeom prst="rect">
            <a:avLst/>
          </a:prstGeom>
        </p:spPr>
      </p:pic>
      <p:sp>
        <p:nvSpPr>
          <p:cNvPr id="26" name="Ovale 25"/>
          <p:cNvSpPr/>
          <p:nvPr/>
        </p:nvSpPr>
        <p:spPr>
          <a:xfrm>
            <a:off x="5277055" y="4132566"/>
            <a:ext cx="290646" cy="886684"/>
          </a:xfrm>
          <a:prstGeom prst="ellipse">
            <a:avLst/>
          </a:prstGeom>
          <a:noFill/>
          <a:ln w="31750">
            <a:solidFill>
              <a:srgbClr val="83DEF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488">
              <a:latin typeface="Calibri" panose="020F0502020204030204" pitchFamily="34" charset="0"/>
              <a:cs typeface="Calibri" panose="020F0502020204030204" pitchFamily="34" charset="0"/>
            </a:endParaRPr>
          </a:p>
        </p:txBody>
      </p:sp>
      <p:sp>
        <p:nvSpPr>
          <p:cNvPr id="44" name="Titolo 1"/>
          <p:cNvSpPr txBox="1">
            <a:spLocks/>
          </p:cNvSpPr>
          <p:nvPr/>
        </p:nvSpPr>
        <p:spPr bwMode="auto">
          <a:xfrm>
            <a:off x="2863699" y="3479709"/>
            <a:ext cx="2877900" cy="4464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488" b="1" kern="1800" dirty="0">
                <a:solidFill>
                  <a:schemeClr val="tx2"/>
                </a:solidFill>
                <a:latin typeface="Calibri" panose="020F0502020204030204" pitchFamily="34" charset="0"/>
                <a:ea typeface="+mn-ea"/>
                <a:cs typeface="Calibri" panose="020F0502020204030204" pitchFamily="34" charset="0"/>
              </a:rPr>
              <a:t>Effect of washing additives</a:t>
            </a:r>
          </a:p>
        </p:txBody>
      </p:sp>
      <p:pic>
        <p:nvPicPr>
          <p:cNvPr id="43" name="Immagine 42"/>
          <p:cNvPicPr>
            <a:picLocks noChangeAspect="1"/>
          </p:cNvPicPr>
          <p:nvPr/>
        </p:nvPicPr>
        <p:blipFill rotWithShape="1">
          <a:blip r:embed="rId16"/>
          <a:srcRect l="17321" r="19983"/>
          <a:stretch/>
        </p:blipFill>
        <p:spPr>
          <a:xfrm>
            <a:off x="3009958" y="3868637"/>
            <a:ext cx="505058" cy="1094294"/>
          </a:xfrm>
          <a:prstGeom prst="rect">
            <a:avLst/>
          </a:prstGeom>
        </p:spPr>
      </p:pic>
      <p:pic>
        <p:nvPicPr>
          <p:cNvPr id="49" name="Immagine 48"/>
          <p:cNvPicPr>
            <a:picLocks noChangeAspect="1"/>
          </p:cNvPicPr>
          <p:nvPr/>
        </p:nvPicPr>
        <p:blipFill>
          <a:blip r:embed="rId17"/>
          <a:stretch>
            <a:fillRect/>
          </a:stretch>
        </p:blipFill>
        <p:spPr>
          <a:xfrm rot="20143768">
            <a:off x="2949026" y="4436246"/>
            <a:ext cx="626922" cy="160007"/>
          </a:xfrm>
          <a:prstGeom prst="rect">
            <a:avLst/>
          </a:prstGeom>
        </p:spPr>
      </p:pic>
      <p:sp>
        <p:nvSpPr>
          <p:cNvPr id="50" name="CasellaDiTesto 49"/>
          <p:cNvSpPr txBox="1"/>
          <p:nvPr/>
        </p:nvSpPr>
        <p:spPr>
          <a:xfrm>
            <a:off x="2785271" y="5048936"/>
            <a:ext cx="3182045" cy="550279"/>
          </a:xfrm>
          <a:prstGeom prst="rect">
            <a:avLst/>
          </a:prstGeom>
          <a:noFill/>
        </p:spPr>
        <p:txBody>
          <a:bodyPr wrap="square" rtlCol="0">
            <a:spAutoFit/>
          </a:bodyPr>
          <a:lstStyle/>
          <a:p>
            <a:pPr algn="just"/>
            <a:r>
              <a:rPr lang="it-IT" sz="1488" dirty="0" err="1">
                <a:solidFill>
                  <a:srgbClr val="1F4E79"/>
                </a:solidFill>
                <a:latin typeface="Calibri" panose="020F0502020204030204" pitchFamily="34" charset="0"/>
                <a:cs typeface="Calibri" panose="020F0502020204030204" pitchFamily="34" charset="0"/>
              </a:rPr>
              <a:t>Decrease</a:t>
            </a:r>
            <a:r>
              <a:rPr lang="it-IT" sz="1488" dirty="0">
                <a:solidFill>
                  <a:srgbClr val="1F4E79"/>
                </a:solidFill>
                <a:latin typeface="Calibri" panose="020F0502020204030204" pitchFamily="34" charset="0"/>
                <a:cs typeface="Calibri" panose="020F0502020204030204" pitchFamily="34" charset="0"/>
              </a:rPr>
              <a:t> of more </a:t>
            </a:r>
            <a:r>
              <a:rPr lang="it-IT" sz="1488" dirty="0" err="1">
                <a:solidFill>
                  <a:srgbClr val="1F4E79"/>
                </a:solidFill>
                <a:latin typeface="Calibri" panose="020F0502020204030204" pitchFamily="34" charset="0"/>
                <a:cs typeface="Calibri" panose="020F0502020204030204" pitchFamily="34" charset="0"/>
              </a:rPr>
              <a:t>than</a:t>
            </a:r>
            <a:r>
              <a:rPr lang="it-IT" sz="1488" dirty="0">
                <a:solidFill>
                  <a:srgbClr val="1F4E79"/>
                </a:solidFill>
                <a:latin typeface="Calibri" panose="020F0502020204030204" pitchFamily="34" charset="0"/>
                <a:cs typeface="Calibri" panose="020F0502020204030204" pitchFamily="34" charset="0"/>
              </a:rPr>
              <a:t> 35 % the </a:t>
            </a:r>
            <a:r>
              <a:rPr lang="it-IT" sz="1488" dirty="0" err="1">
                <a:solidFill>
                  <a:srgbClr val="1F4E79"/>
                </a:solidFill>
                <a:latin typeface="Calibri" panose="020F0502020204030204" pitchFamily="34" charset="0"/>
                <a:cs typeface="Calibri" panose="020F0502020204030204" pitchFamily="34" charset="0"/>
              </a:rPr>
              <a:t>amount</a:t>
            </a:r>
            <a:r>
              <a:rPr lang="it-IT" sz="1488" dirty="0">
                <a:solidFill>
                  <a:srgbClr val="1F4E79"/>
                </a:solidFill>
                <a:latin typeface="Calibri" panose="020F0502020204030204" pitchFamily="34" charset="0"/>
                <a:cs typeface="Calibri" panose="020F0502020204030204" pitchFamily="34" charset="0"/>
              </a:rPr>
              <a:t> of </a:t>
            </a:r>
            <a:r>
              <a:rPr lang="it-IT" sz="1488" dirty="0" err="1">
                <a:solidFill>
                  <a:srgbClr val="1F4E79"/>
                </a:solidFill>
                <a:latin typeface="Calibri" panose="020F0502020204030204" pitchFamily="34" charset="0"/>
                <a:cs typeface="Calibri" panose="020F0502020204030204" pitchFamily="34" charset="0"/>
              </a:rPr>
              <a:t>released</a:t>
            </a:r>
            <a:r>
              <a:rPr lang="it-IT" sz="1488" dirty="0">
                <a:solidFill>
                  <a:srgbClr val="1F4E79"/>
                </a:solidFill>
                <a:latin typeface="Calibri" panose="020F0502020204030204" pitchFamily="34" charset="0"/>
                <a:cs typeface="Calibri" panose="020F0502020204030204" pitchFamily="34" charset="0"/>
              </a:rPr>
              <a:t> </a:t>
            </a:r>
            <a:r>
              <a:rPr lang="it-IT" sz="1488" dirty="0" err="1">
                <a:solidFill>
                  <a:srgbClr val="1F4E79"/>
                </a:solidFill>
                <a:latin typeface="Calibri" panose="020F0502020204030204" pitchFamily="34" charset="0"/>
                <a:cs typeface="Calibri" panose="020F0502020204030204" pitchFamily="34" charset="0"/>
              </a:rPr>
              <a:t>microfibers</a:t>
            </a:r>
            <a:endParaRPr lang="it-IT" sz="1488" dirty="0">
              <a:solidFill>
                <a:srgbClr val="1F4E79"/>
              </a:solidFill>
              <a:latin typeface="Calibri" panose="020F0502020204030204" pitchFamily="34" charset="0"/>
              <a:cs typeface="Calibri" panose="020F0502020204030204" pitchFamily="34" charset="0"/>
            </a:endParaRPr>
          </a:p>
        </p:txBody>
      </p:sp>
      <p:sp>
        <p:nvSpPr>
          <p:cNvPr id="63" name="Rettangolo 62"/>
          <p:cNvSpPr/>
          <p:nvPr/>
        </p:nvSpPr>
        <p:spPr>
          <a:xfrm>
            <a:off x="2775141" y="3503003"/>
            <a:ext cx="3274219" cy="2119180"/>
          </a:xfrm>
          <a:prstGeom prst="rect">
            <a:avLst/>
          </a:prstGeom>
          <a:no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88">
              <a:latin typeface="Calibri" panose="020F0502020204030204" pitchFamily="34" charset="0"/>
              <a:cs typeface="Calibri" panose="020F0502020204030204" pitchFamily="34" charset="0"/>
            </a:endParaRPr>
          </a:p>
        </p:txBody>
      </p:sp>
      <p:sp>
        <p:nvSpPr>
          <p:cNvPr id="58" name="Rettangolo 57"/>
          <p:cNvSpPr/>
          <p:nvPr/>
        </p:nvSpPr>
        <p:spPr>
          <a:xfrm>
            <a:off x="6467078" y="3518192"/>
            <a:ext cx="3613547" cy="211918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88">
              <a:latin typeface="Calibri" panose="020F0502020204030204" pitchFamily="34" charset="0"/>
              <a:cs typeface="Calibri" panose="020F0502020204030204" pitchFamily="34" charset="0"/>
            </a:endParaRPr>
          </a:p>
        </p:txBody>
      </p:sp>
      <p:pic>
        <p:nvPicPr>
          <p:cNvPr id="46" name="Immagine 45"/>
          <p:cNvPicPr>
            <a:picLocks noChangeAspect="1"/>
          </p:cNvPicPr>
          <p:nvPr/>
        </p:nvPicPr>
        <p:blipFill rotWithShape="1">
          <a:blip r:embed="rId18"/>
          <a:srcRect b="13987"/>
          <a:stretch/>
        </p:blipFill>
        <p:spPr>
          <a:xfrm>
            <a:off x="17501" y="3913228"/>
            <a:ext cx="2818493" cy="1206041"/>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970975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 name="Titolo 1"/>
          <p:cNvSpPr txBox="1">
            <a:spLocks/>
          </p:cNvSpPr>
          <p:nvPr/>
        </p:nvSpPr>
        <p:spPr bwMode="auto">
          <a:xfrm>
            <a:off x="0" y="8058"/>
            <a:ext cx="7549968"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err="1">
                <a:solidFill>
                  <a:schemeClr val="tx2"/>
                </a:solidFill>
                <a:latin typeface="Calibri" panose="020F0502020204030204" pitchFamily="34" charset="0"/>
                <a:ea typeface="+mn-ea"/>
                <a:cs typeface="Calibri" panose="020F0502020204030204" pitchFamily="34" charset="0"/>
              </a:rPr>
              <a:t>Microplastic</a:t>
            </a:r>
            <a:r>
              <a:rPr lang="en-US" sz="1984" b="1" kern="1800" dirty="0">
                <a:solidFill>
                  <a:schemeClr val="tx2"/>
                </a:solidFill>
                <a:latin typeface="Calibri" panose="020F0502020204030204" pitchFamily="34" charset="0"/>
                <a:ea typeface="+mn-ea"/>
                <a:cs typeface="Calibri" panose="020F0502020204030204" pitchFamily="34" charset="0"/>
              </a:rPr>
              <a:t> release in wastewater: study of garments</a:t>
            </a:r>
          </a:p>
        </p:txBody>
      </p:sp>
      <p:grpSp>
        <p:nvGrpSpPr>
          <p:cNvPr id="47" name="Gruppo 46"/>
          <p:cNvGrpSpPr>
            <a:grpSpLocks noChangeAspect="1"/>
          </p:cNvGrpSpPr>
          <p:nvPr/>
        </p:nvGrpSpPr>
        <p:grpSpPr>
          <a:xfrm>
            <a:off x="338668" y="1136196"/>
            <a:ext cx="874018" cy="1079100"/>
            <a:chOff x="1174713" y="2027844"/>
            <a:chExt cx="1392836" cy="1776281"/>
          </a:xfrm>
          <a:effectLst>
            <a:outerShdw blurRad="50800" dist="38100" dir="2700000" algn="tl" rotWithShape="0">
              <a:prstClr val="black">
                <a:alpha val="40000"/>
              </a:prstClr>
            </a:outerShdw>
          </a:effectLst>
        </p:grpSpPr>
        <p:pic>
          <p:nvPicPr>
            <p:cNvPr id="50" name="Immagine 49"/>
            <p:cNvPicPr>
              <a:picLocks noChangeAspect="1"/>
            </p:cNvPicPr>
            <p:nvPr/>
          </p:nvPicPr>
          <p:blipFill rotWithShape="1">
            <a:blip r:embed="rId3" cstate="print">
              <a:clrChange>
                <a:clrFrom>
                  <a:srgbClr val="F6F6F4"/>
                </a:clrFrom>
                <a:clrTo>
                  <a:srgbClr val="F6F6F4">
                    <a:alpha val="0"/>
                  </a:srgbClr>
                </a:clrTo>
              </a:clrChange>
              <a:extLst>
                <a:ext uri="{28A0092B-C50C-407E-A947-70E740481C1C}">
                  <a14:useLocalDpi xmlns:a14="http://schemas.microsoft.com/office/drawing/2010/main" val="0"/>
                </a:ext>
              </a:extLst>
            </a:blip>
            <a:srcRect l="8944" t="8916" r="7284" b="17078"/>
            <a:stretch/>
          </p:blipFill>
          <p:spPr>
            <a:xfrm>
              <a:off x="1174713" y="2027844"/>
              <a:ext cx="1392836" cy="1776281"/>
            </a:xfrm>
            <a:prstGeom prst="rect">
              <a:avLst/>
            </a:prstGeom>
          </p:spPr>
        </p:pic>
        <p:sp>
          <p:nvSpPr>
            <p:cNvPr id="51" name="Ovale 50"/>
            <p:cNvSpPr/>
            <p:nvPr/>
          </p:nvSpPr>
          <p:spPr>
            <a:xfrm>
              <a:off x="1485900" y="2305050"/>
              <a:ext cx="254000" cy="114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prstClr val="white"/>
                </a:solidFill>
                <a:latin typeface="Calibri" panose="020F0502020204030204" pitchFamily="34" charset="0"/>
                <a:cs typeface="Calibri" panose="020F0502020204030204" pitchFamily="34" charset="0"/>
              </a:endParaRPr>
            </a:p>
          </p:txBody>
        </p:sp>
      </p:grpSp>
      <p:grpSp>
        <p:nvGrpSpPr>
          <p:cNvPr id="72" name="Gruppo 71"/>
          <p:cNvGrpSpPr>
            <a:grpSpLocks noChangeAspect="1"/>
          </p:cNvGrpSpPr>
          <p:nvPr/>
        </p:nvGrpSpPr>
        <p:grpSpPr>
          <a:xfrm>
            <a:off x="1356479" y="1138418"/>
            <a:ext cx="1077164" cy="1077164"/>
            <a:chOff x="1722495" y="1481454"/>
            <a:chExt cx="1533600" cy="1533600"/>
          </a:xfrm>
        </p:grpSpPr>
        <p:pic>
          <p:nvPicPr>
            <p:cNvPr id="73" name="Picture 2" descr="adidas Squad 17 SS Jersey"/>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2495" y="1481454"/>
              <a:ext cx="1533600" cy="1533600"/>
            </a:xfrm>
            <a:prstGeom prst="rect">
              <a:avLst/>
            </a:prstGeom>
            <a:noFill/>
            <a:extLst>
              <a:ext uri="{909E8E84-426E-40DD-AFC4-6F175D3DCCD1}">
                <a14:hiddenFill xmlns:a14="http://schemas.microsoft.com/office/drawing/2010/main">
                  <a:solidFill>
                    <a:srgbClr val="FFFFFF"/>
                  </a:solidFill>
                </a14:hiddenFill>
              </a:ext>
            </a:extLst>
          </p:spPr>
        </p:pic>
        <p:sp>
          <p:nvSpPr>
            <p:cNvPr id="74" name="Rettangolo 73"/>
            <p:cNvSpPr/>
            <p:nvPr/>
          </p:nvSpPr>
          <p:spPr>
            <a:xfrm>
              <a:off x="2095500" y="1789360"/>
              <a:ext cx="203200" cy="98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prstClr val="white"/>
                </a:solidFill>
                <a:latin typeface="Calibri" panose="020F0502020204030204" pitchFamily="34" charset="0"/>
                <a:cs typeface="Calibri" panose="020F0502020204030204" pitchFamily="34" charset="0"/>
              </a:endParaRPr>
            </a:p>
          </p:txBody>
        </p:sp>
      </p:grpSp>
      <p:sp>
        <p:nvSpPr>
          <p:cNvPr id="76" name="Rettangolo 75"/>
          <p:cNvSpPr/>
          <p:nvPr/>
        </p:nvSpPr>
        <p:spPr>
          <a:xfrm>
            <a:off x="2628969" y="758380"/>
            <a:ext cx="2519106" cy="276999"/>
          </a:xfrm>
          <a:prstGeom prst="rect">
            <a:avLst/>
          </a:prstGeom>
          <a:solidFill>
            <a:schemeClr val="accent1">
              <a:lumMod val="40000"/>
              <a:lumOff val="60000"/>
              <a:alpha val="80000"/>
            </a:schemeClr>
          </a:solidFill>
          <a:effectLst>
            <a:outerShdw blurRad="50800" dist="38100" dir="2700000" algn="tl" rotWithShape="0">
              <a:prstClr val="black">
                <a:alpha val="40000"/>
              </a:prstClr>
            </a:outerShdw>
          </a:effectLst>
        </p:spPr>
        <p:txBody>
          <a:bodyPr wrap="square">
            <a:spAutoFit/>
          </a:bodyPr>
          <a:lstStyle/>
          <a:p>
            <a:pPr eaLnBrk="0" fontAlgn="base" hangingPunct="0">
              <a:spcBef>
                <a:spcPct val="0"/>
              </a:spcBef>
              <a:spcAft>
                <a:spcPct val="0"/>
              </a:spcAft>
            </a:pPr>
            <a:r>
              <a:rPr lang="en-US" sz="1200" b="1" kern="0" dirty="0" smtClean="0">
                <a:solidFill>
                  <a:schemeClr val="accent5">
                    <a:lumMod val="50000"/>
                  </a:schemeClr>
                </a:solidFill>
                <a:latin typeface="Calibri" panose="020F0502020204030204" pitchFamily="34" charset="0"/>
                <a:cs typeface="Calibri" panose="020F0502020204030204" pitchFamily="34" charset="0"/>
              </a:rPr>
              <a:t>Polyester green blouse</a:t>
            </a:r>
            <a:endParaRPr lang="it-IT" sz="1200" b="1" kern="0" dirty="0">
              <a:solidFill>
                <a:schemeClr val="accent5">
                  <a:lumMod val="50000"/>
                </a:schemeClr>
              </a:solidFill>
              <a:latin typeface="Calibri" panose="020F0502020204030204" pitchFamily="34" charset="0"/>
              <a:cs typeface="Calibri" panose="020F0502020204030204" pitchFamily="34" charset="0"/>
            </a:endParaRPr>
          </a:p>
        </p:txBody>
      </p:sp>
      <p:sp>
        <p:nvSpPr>
          <p:cNvPr id="77" name="Rettangolo 76"/>
          <p:cNvSpPr/>
          <p:nvPr/>
        </p:nvSpPr>
        <p:spPr>
          <a:xfrm>
            <a:off x="209487" y="758380"/>
            <a:ext cx="2224156" cy="276999"/>
          </a:xfrm>
          <a:prstGeom prst="rect">
            <a:avLst/>
          </a:prstGeom>
          <a:solidFill>
            <a:schemeClr val="accent1">
              <a:lumMod val="40000"/>
              <a:lumOff val="60000"/>
              <a:alpha val="80000"/>
            </a:schemeClr>
          </a:solidFill>
          <a:effectLst>
            <a:outerShdw blurRad="50800" dist="38100" dir="2700000" algn="tl" rotWithShape="0">
              <a:prstClr val="black">
                <a:alpha val="40000"/>
              </a:prstClr>
            </a:outerShdw>
          </a:effectLst>
        </p:spPr>
        <p:txBody>
          <a:bodyPr wrap="square">
            <a:spAutoFit/>
          </a:bodyPr>
          <a:lstStyle/>
          <a:p>
            <a:pPr algn="ctr" eaLnBrk="0" fontAlgn="base" hangingPunct="0">
              <a:spcBef>
                <a:spcPct val="0"/>
              </a:spcBef>
              <a:spcAft>
                <a:spcPct val="0"/>
              </a:spcAft>
            </a:pPr>
            <a:r>
              <a:rPr lang="en-US" sz="1200" b="1" kern="0" dirty="0" smtClean="0">
                <a:solidFill>
                  <a:srgbClr val="002060"/>
                </a:solidFill>
                <a:latin typeface="Calibri" panose="020F0502020204030204" pitchFamily="34" charset="0"/>
                <a:cs typeface="Calibri" panose="020F0502020204030204" pitchFamily="34" charset="0"/>
              </a:rPr>
              <a:t>T-shirts 100% polyester. </a:t>
            </a:r>
          </a:p>
        </p:txBody>
      </p:sp>
      <p:sp>
        <p:nvSpPr>
          <p:cNvPr id="79" name="Rettangolo 78"/>
          <p:cNvSpPr/>
          <p:nvPr/>
        </p:nvSpPr>
        <p:spPr>
          <a:xfrm>
            <a:off x="628443" y="2535302"/>
            <a:ext cx="3652469" cy="307777"/>
          </a:xfrm>
          <a:prstGeom prst="rect">
            <a:avLst/>
          </a:prstGeom>
          <a:solidFill>
            <a:schemeClr val="accent1">
              <a:lumMod val="40000"/>
              <a:lumOff val="60000"/>
              <a:alpha val="80000"/>
            </a:schemeClr>
          </a:solidFill>
          <a:effectLst>
            <a:outerShdw blurRad="50800" dist="38100" dir="2700000" algn="tl" rotWithShape="0">
              <a:prstClr val="black">
                <a:alpha val="40000"/>
              </a:prstClr>
            </a:outerShdw>
          </a:effectLst>
        </p:spPr>
        <p:txBody>
          <a:bodyPr wrap="square">
            <a:spAutoFit/>
          </a:bodyPr>
          <a:lstStyle/>
          <a:p>
            <a:pPr algn="ctr" eaLnBrk="0" fontAlgn="base" hangingPunct="0">
              <a:spcBef>
                <a:spcPct val="0"/>
              </a:spcBef>
              <a:spcAft>
                <a:spcPct val="0"/>
              </a:spcAft>
              <a:defRPr/>
            </a:pPr>
            <a:r>
              <a:rPr lang="it-IT" sz="1400" b="1" kern="0" dirty="0" err="1" smtClean="0">
                <a:solidFill>
                  <a:srgbClr val="002060"/>
                </a:solidFill>
                <a:latin typeface="Calibri" panose="020F0502020204030204" pitchFamily="34" charset="0"/>
                <a:cs typeface="Calibri" panose="020F0502020204030204" pitchFamily="34" charset="0"/>
              </a:rPr>
              <a:t>Multistep</a:t>
            </a:r>
            <a:r>
              <a:rPr lang="it-IT" sz="1400" b="1" kern="0" dirty="0" smtClean="0">
                <a:solidFill>
                  <a:srgbClr val="002060"/>
                </a:solidFill>
                <a:latin typeface="Calibri" panose="020F0502020204030204" pitchFamily="34" charset="0"/>
                <a:cs typeface="Calibri" panose="020F0502020204030204" pitchFamily="34" charset="0"/>
              </a:rPr>
              <a:t>  </a:t>
            </a:r>
            <a:r>
              <a:rPr lang="it-IT" sz="1400" b="1" kern="0" dirty="0" err="1" smtClean="0">
                <a:solidFill>
                  <a:srgbClr val="002060"/>
                </a:solidFill>
                <a:latin typeface="Calibri" panose="020F0502020204030204" pitchFamily="34" charset="0"/>
                <a:cs typeface="Calibri" panose="020F0502020204030204" pitchFamily="34" charset="0"/>
              </a:rPr>
              <a:t>filtration</a:t>
            </a:r>
            <a:r>
              <a:rPr lang="it-IT" sz="1400" b="1" kern="0" dirty="0" smtClean="0">
                <a:solidFill>
                  <a:srgbClr val="002060"/>
                </a:solidFill>
                <a:latin typeface="Calibri" panose="020F0502020204030204" pitchFamily="34" charset="0"/>
                <a:cs typeface="Calibri" panose="020F0502020204030204" pitchFamily="34" charset="0"/>
              </a:rPr>
              <a:t> of the </a:t>
            </a:r>
            <a:r>
              <a:rPr lang="it-IT" sz="1400" b="1" kern="0" dirty="0" err="1" smtClean="0">
                <a:solidFill>
                  <a:srgbClr val="002060"/>
                </a:solidFill>
                <a:latin typeface="Calibri" panose="020F0502020204030204" pitchFamily="34" charset="0"/>
                <a:cs typeface="Calibri" panose="020F0502020204030204" pitchFamily="34" charset="0"/>
              </a:rPr>
              <a:t>wastewater</a:t>
            </a:r>
            <a:endParaRPr lang="it-IT" sz="1400" b="1" kern="0" dirty="0">
              <a:solidFill>
                <a:srgbClr val="002060"/>
              </a:solidFill>
              <a:latin typeface="Calibri" panose="020F0502020204030204" pitchFamily="34" charset="0"/>
              <a:cs typeface="Calibri" panose="020F0502020204030204" pitchFamily="34" charset="0"/>
            </a:endParaRPr>
          </a:p>
        </p:txBody>
      </p:sp>
      <p:pic>
        <p:nvPicPr>
          <p:cNvPr id="80" name="Immagine 79"/>
          <p:cNvPicPr>
            <a:picLocks noChangeAspect="1"/>
          </p:cNvPicPr>
          <p:nvPr/>
        </p:nvPicPr>
        <p:blipFill rotWithShape="1">
          <a:blip r:embed="rId5">
            <a:clrChange>
              <a:clrFrom>
                <a:srgbClr val="FFFFFF"/>
              </a:clrFrom>
              <a:clrTo>
                <a:srgbClr val="FFFFFF">
                  <a:alpha val="0"/>
                </a:srgbClr>
              </a:clrTo>
            </a:clrChange>
          </a:blip>
          <a:srcRect l="8662" r="10719"/>
          <a:stretch/>
        </p:blipFill>
        <p:spPr>
          <a:xfrm>
            <a:off x="35094" y="2263704"/>
            <a:ext cx="887290" cy="1125294"/>
          </a:xfrm>
          <a:prstGeom prst="rect">
            <a:avLst/>
          </a:prstGeom>
        </p:spPr>
      </p:pic>
      <p:pic>
        <p:nvPicPr>
          <p:cNvPr id="81" name="Immagine 80"/>
          <p:cNvPicPr>
            <a:picLocks noChangeAspect="1"/>
          </p:cNvPicPr>
          <p:nvPr/>
        </p:nvPicPr>
        <p:blipFill rotWithShape="1">
          <a:blip r:embed="rId6"/>
          <a:srcRect b="6691"/>
          <a:stretch/>
        </p:blipFill>
        <p:spPr>
          <a:xfrm>
            <a:off x="817810" y="2866907"/>
            <a:ext cx="2978141" cy="1726605"/>
          </a:xfrm>
          <a:prstGeom prst="rect">
            <a:avLst/>
          </a:prstGeom>
        </p:spPr>
      </p:pic>
      <p:grpSp>
        <p:nvGrpSpPr>
          <p:cNvPr id="82" name="Gruppo 81"/>
          <p:cNvGrpSpPr/>
          <p:nvPr/>
        </p:nvGrpSpPr>
        <p:grpSpPr>
          <a:xfrm>
            <a:off x="5941428" y="579084"/>
            <a:ext cx="3960326" cy="1169823"/>
            <a:chOff x="6667101" y="730179"/>
            <a:chExt cx="4541958" cy="1318725"/>
          </a:xfrm>
        </p:grpSpPr>
        <p:grpSp>
          <p:nvGrpSpPr>
            <p:cNvPr id="83" name="Gruppo 82"/>
            <p:cNvGrpSpPr/>
            <p:nvPr/>
          </p:nvGrpSpPr>
          <p:grpSpPr>
            <a:xfrm>
              <a:off x="6667101" y="1220904"/>
              <a:ext cx="4541958" cy="828000"/>
              <a:chOff x="6667101" y="1220904"/>
              <a:chExt cx="4541958" cy="828000"/>
            </a:xfrm>
          </p:grpSpPr>
          <p:pic>
            <p:nvPicPr>
              <p:cNvPr id="85" name="Immagine 84">
                <a:extLst>
                  <a:ext uri="{FF2B5EF4-FFF2-40B4-BE49-F238E27FC236}">
                    <a16:creationId xmlns:a16="http://schemas.microsoft.com/office/drawing/2014/main" id="{5B1276B7-8D50-4A49-BD0A-0839DF60BF77}"/>
                  </a:ext>
                </a:extLst>
              </p:cNvPr>
              <p:cNvPicPr>
                <a:picLocks noChangeAspect="1"/>
              </p:cNvPicPr>
              <p:nvPr/>
            </p:nvPicPr>
            <p:blipFill>
              <a:blip r:embed="rId7"/>
              <a:stretch>
                <a:fillRect/>
              </a:stretch>
            </p:blipFill>
            <p:spPr>
              <a:xfrm>
                <a:off x="7878678" y="1220904"/>
                <a:ext cx="881766" cy="828000"/>
              </a:xfrm>
              <a:prstGeom prst="rect">
                <a:avLst/>
              </a:prstGeom>
              <a:ln>
                <a:noFill/>
              </a:ln>
              <a:effectLst>
                <a:outerShdw blurRad="292100" dist="139700" dir="2700000" algn="tl" rotWithShape="0">
                  <a:srgbClr val="333333">
                    <a:alpha val="65000"/>
                  </a:srgbClr>
                </a:outerShdw>
              </a:effectLst>
            </p:spPr>
          </p:pic>
          <p:pic>
            <p:nvPicPr>
              <p:cNvPr id="86" name="Immagine 85">
                <a:extLst>
                  <a:ext uri="{FF2B5EF4-FFF2-40B4-BE49-F238E27FC236}">
                    <a16:creationId xmlns:a16="http://schemas.microsoft.com/office/drawing/2014/main" id="{D9A250A4-2ECB-4065-A433-1B3E12CA30E5}"/>
                  </a:ext>
                </a:extLst>
              </p:cNvPr>
              <p:cNvPicPr>
                <a:picLocks noChangeAspect="1"/>
              </p:cNvPicPr>
              <p:nvPr/>
            </p:nvPicPr>
            <p:blipFill rotWithShape="1">
              <a:blip r:embed="rId8"/>
              <a:srcRect t="2869" b="3806"/>
              <a:stretch/>
            </p:blipFill>
            <p:spPr>
              <a:xfrm>
                <a:off x="6667101" y="1220904"/>
                <a:ext cx="881766" cy="828000"/>
              </a:xfrm>
              <a:prstGeom prst="rect">
                <a:avLst/>
              </a:prstGeom>
              <a:ln>
                <a:noFill/>
              </a:ln>
              <a:effectLst>
                <a:outerShdw blurRad="292100" dist="139700" dir="2700000" algn="tl" rotWithShape="0">
                  <a:srgbClr val="333333">
                    <a:alpha val="65000"/>
                  </a:srgbClr>
                </a:outerShdw>
              </a:effectLst>
            </p:spPr>
          </p:pic>
          <p:pic>
            <p:nvPicPr>
              <p:cNvPr id="87" name="Immagine 86">
                <a:extLst>
                  <a:ext uri="{FF2B5EF4-FFF2-40B4-BE49-F238E27FC236}">
                    <a16:creationId xmlns:a16="http://schemas.microsoft.com/office/drawing/2014/main" id="{B501F5D8-8C29-471C-A21F-F36147A8A4B0}"/>
                  </a:ext>
                </a:extLst>
              </p:cNvPr>
              <p:cNvPicPr>
                <a:picLocks noChangeAspect="1"/>
              </p:cNvPicPr>
              <p:nvPr/>
            </p:nvPicPr>
            <p:blipFill>
              <a:blip r:embed="rId9"/>
              <a:stretch>
                <a:fillRect/>
              </a:stretch>
            </p:blipFill>
            <p:spPr>
              <a:xfrm>
                <a:off x="9090255" y="1220904"/>
                <a:ext cx="894497" cy="828000"/>
              </a:xfrm>
              <a:prstGeom prst="rect">
                <a:avLst/>
              </a:prstGeom>
              <a:ln>
                <a:noFill/>
              </a:ln>
              <a:effectLst>
                <a:outerShdw blurRad="292100" dist="139700" dir="2700000" algn="tl" rotWithShape="0">
                  <a:srgbClr val="333333">
                    <a:alpha val="65000"/>
                  </a:srgbClr>
                </a:outerShdw>
              </a:effectLst>
            </p:spPr>
          </p:pic>
          <p:pic>
            <p:nvPicPr>
              <p:cNvPr id="88" name="Immagine 87">
                <a:extLst>
                  <a:ext uri="{FF2B5EF4-FFF2-40B4-BE49-F238E27FC236}">
                    <a16:creationId xmlns:a16="http://schemas.microsoft.com/office/drawing/2014/main" id="{FEB0EF7C-E08D-4364-A62E-1C7103C916A0}"/>
                  </a:ext>
                </a:extLst>
              </p:cNvPr>
              <p:cNvPicPr>
                <a:picLocks noChangeAspect="1"/>
              </p:cNvPicPr>
              <p:nvPr/>
            </p:nvPicPr>
            <p:blipFill>
              <a:blip r:embed="rId10"/>
              <a:stretch>
                <a:fillRect/>
              </a:stretch>
            </p:blipFill>
            <p:spPr>
              <a:xfrm>
                <a:off x="10314562" y="1220904"/>
                <a:ext cx="894497" cy="828000"/>
              </a:xfrm>
              <a:prstGeom prst="rect">
                <a:avLst/>
              </a:prstGeom>
              <a:ln>
                <a:noFill/>
              </a:ln>
              <a:effectLst>
                <a:outerShdw blurRad="292100" dist="139700" dir="2700000" algn="tl" rotWithShape="0">
                  <a:srgbClr val="333333">
                    <a:alpha val="65000"/>
                  </a:srgbClr>
                </a:outerShdw>
              </a:effectLst>
            </p:spPr>
          </p:pic>
        </p:grpSp>
        <p:sp>
          <p:nvSpPr>
            <p:cNvPr id="84" name="Titolo 1">
              <a:extLst>
                <a:ext uri="{FF2B5EF4-FFF2-40B4-BE49-F238E27FC236}">
                  <a16:creationId xmlns:a16="http://schemas.microsoft.com/office/drawing/2014/main" id="{1A15F019-3B45-4553-A99E-A994268D0B2D}"/>
                </a:ext>
              </a:extLst>
            </p:cNvPr>
            <p:cNvSpPr txBox="1">
              <a:spLocks/>
            </p:cNvSpPr>
            <p:nvPr/>
          </p:nvSpPr>
          <p:spPr bwMode="auto">
            <a:xfrm>
              <a:off x="6723481" y="730179"/>
              <a:ext cx="4429198" cy="47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ctr">
                <a:defRPr/>
              </a:pPr>
              <a:r>
                <a:rPr lang="en-US" sz="1600" b="1" kern="1800" dirty="0" smtClean="0">
                  <a:solidFill>
                    <a:srgbClr val="002060"/>
                  </a:solidFill>
                  <a:latin typeface="Calibri" panose="020F0502020204030204" pitchFamily="34" charset="0"/>
                  <a:cs typeface="Calibri" panose="020F0502020204030204" pitchFamily="34" charset="0"/>
                </a:rPr>
                <a:t>Microfibers  recovered on filters</a:t>
              </a:r>
              <a:endParaRPr lang="en-US" sz="1600" b="1" kern="1800" dirty="0">
                <a:solidFill>
                  <a:srgbClr val="002060"/>
                </a:solidFill>
                <a:latin typeface="Calibri" panose="020F0502020204030204" pitchFamily="34" charset="0"/>
                <a:cs typeface="Calibri" panose="020F0502020204030204" pitchFamily="34" charset="0"/>
              </a:endParaRPr>
            </a:p>
          </p:txBody>
        </p:sp>
      </p:grpSp>
      <p:sp>
        <p:nvSpPr>
          <p:cNvPr id="89" name="Titolo 1">
            <a:extLst>
              <a:ext uri="{FF2B5EF4-FFF2-40B4-BE49-F238E27FC236}">
                <a16:creationId xmlns:a16="http://schemas.microsoft.com/office/drawing/2014/main" id="{859645EC-FE36-4E0A-B6F3-132150FADCA3}"/>
              </a:ext>
            </a:extLst>
          </p:cNvPr>
          <p:cNvSpPr txBox="1">
            <a:spLocks/>
          </p:cNvSpPr>
          <p:nvPr/>
        </p:nvSpPr>
        <p:spPr bwMode="auto">
          <a:xfrm>
            <a:off x="4847127" y="2959996"/>
            <a:ext cx="4540337" cy="338554"/>
          </a:xfrm>
          <a:prstGeom prst="rect">
            <a:avLst/>
          </a:prstGeom>
          <a:solidFill>
            <a:schemeClr val="accent1">
              <a:lumMod val="40000"/>
              <a:lumOff val="60000"/>
              <a:alpha val="80000"/>
            </a:schemeClr>
          </a:solidFill>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ctr" eaLnBrk="0" fontAlgn="base" hangingPunct="0">
              <a:spcBef>
                <a:spcPct val="0"/>
              </a:spcBef>
              <a:spcAft>
                <a:spcPct val="0"/>
              </a:spcAft>
              <a:defRPr sz="1600" b="1" kern="0">
                <a:solidFill>
                  <a:srgbClr val="002060"/>
                </a:solidFill>
                <a:latin typeface="Century Gothic" panose="020B0502020202020204" pitchFamily="34" charset="0"/>
              </a:defRPr>
            </a:lvl1pPr>
            <a:lvl2pPr algn="ctr" eaLnBrk="0" fontAlgn="base" hangingPunct="0">
              <a:spcBef>
                <a:spcPct val="0"/>
              </a:spcBef>
              <a:spcAft>
                <a:spcPct val="0"/>
              </a:spcAft>
              <a:defRPr sz="4400">
                <a:latin typeface="Calibri" panose="020F0502020204030204" pitchFamily="34" charset="0"/>
              </a:defRPr>
            </a:lvl2pPr>
            <a:lvl3pPr algn="ctr" eaLnBrk="0" fontAlgn="base" hangingPunct="0">
              <a:spcBef>
                <a:spcPct val="0"/>
              </a:spcBef>
              <a:spcAft>
                <a:spcPct val="0"/>
              </a:spcAft>
              <a:defRPr sz="4400">
                <a:latin typeface="Calibri" panose="020F0502020204030204" pitchFamily="34" charset="0"/>
              </a:defRPr>
            </a:lvl3pPr>
            <a:lvl4pPr algn="ctr" eaLnBrk="0" fontAlgn="base" hangingPunct="0">
              <a:spcBef>
                <a:spcPct val="0"/>
              </a:spcBef>
              <a:spcAft>
                <a:spcPct val="0"/>
              </a:spcAft>
              <a:defRPr sz="4400">
                <a:latin typeface="Calibri" panose="020F0502020204030204" pitchFamily="34" charset="0"/>
              </a:defRPr>
            </a:lvl4pPr>
            <a:lvl5pPr algn="ctr" eaLnBrk="0" fontAlgn="base" hangingPunct="0">
              <a:spcBef>
                <a:spcPct val="0"/>
              </a:spcBef>
              <a:spcAft>
                <a:spcPct val="0"/>
              </a:spcAft>
              <a:defRPr sz="4400">
                <a:latin typeface="Calibri" panose="020F0502020204030204" pitchFamily="34" charset="0"/>
              </a:defRPr>
            </a:lvl5pPr>
            <a:lvl6pPr marL="457200" algn="ctr" fontAlgn="base">
              <a:spcBef>
                <a:spcPct val="0"/>
              </a:spcBef>
              <a:spcAft>
                <a:spcPct val="0"/>
              </a:spcAft>
              <a:defRPr sz="4400">
                <a:latin typeface="Calibri" panose="020F0502020204030204" pitchFamily="34" charset="0"/>
              </a:defRPr>
            </a:lvl6pPr>
            <a:lvl7pPr marL="914400" algn="ctr" fontAlgn="base">
              <a:spcBef>
                <a:spcPct val="0"/>
              </a:spcBef>
              <a:spcAft>
                <a:spcPct val="0"/>
              </a:spcAft>
              <a:defRPr sz="4400">
                <a:latin typeface="Calibri" panose="020F0502020204030204" pitchFamily="34" charset="0"/>
              </a:defRPr>
            </a:lvl7pPr>
            <a:lvl8pPr marL="1371600" algn="ctr" fontAlgn="base">
              <a:spcBef>
                <a:spcPct val="0"/>
              </a:spcBef>
              <a:spcAft>
                <a:spcPct val="0"/>
              </a:spcAft>
              <a:defRPr sz="4400">
                <a:latin typeface="Calibri" panose="020F0502020204030204" pitchFamily="34" charset="0"/>
              </a:defRPr>
            </a:lvl8pPr>
            <a:lvl9pPr marL="1828800" algn="ctr" fontAlgn="base">
              <a:spcBef>
                <a:spcPct val="0"/>
              </a:spcBef>
              <a:spcAft>
                <a:spcPct val="0"/>
              </a:spcAft>
              <a:defRPr sz="4400">
                <a:latin typeface="Calibri" panose="020F0502020204030204" pitchFamily="34" charset="0"/>
              </a:defRPr>
            </a:lvl9pPr>
          </a:lstStyle>
          <a:p>
            <a:r>
              <a:rPr lang="en-US" dirty="0" smtClean="0">
                <a:latin typeface="Calibri" panose="020F0502020204030204" pitchFamily="34" charset="0"/>
                <a:cs typeface="Calibri" panose="020F0502020204030204" pitchFamily="34" charset="0"/>
              </a:rPr>
              <a:t>Microfibers release during 10 washings</a:t>
            </a:r>
            <a:endParaRPr lang="en-US" dirty="0">
              <a:latin typeface="Calibri" panose="020F0502020204030204" pitchFamily="34" charset="0"/>
              <a:cs typeface="Calibri" panose="020F0502020204030204" pitchFamily="34" charset="0"/>
            </a:endParaRPr>
          </a:p>
        </p:txBody>
      </p:sp>
      <p:pic>
        <p:nvPicPr>
          <p:cNvPr id="90" name="Immagine 89"/>
          <p:cNvPicPr>
            <a:picLocks noChangeAspect="1"/>
          </p:cNvPicPr>
          <p:nvPr/>
        </p:nvPicPr>
        <p:blipFill rotWithShape="1">
          <a:blip r:embed="rId11"/>
          <a:srcRect b="5134"/>
          <a:stretch/>
        </p:blipFill>
        <p:spPr>
          <a:xfrm>
            <a:off x="4110770" y="3555613"/>
            <a:ext cx="3137912" cy="1946002"/>
          </a:xfrm>
          <a:prstGeom prst="rect">
            <a:avLst/>
          </a:prstGeom>
        </p:spPr>
      </p:pic>
      <p:pic>
        <p:nvPicPr>
          <p:cNvPr id="91" name="Immagine 90"/>
          <p:cNvPicPr>
            <a:picLocks noChangeAspect="1"/>
          </p:cNvPicPr>
          <p:nvPr/>
        </p:nvPicPr>
        <p:blipFill rotWithShape="1">
          <a:blip r:embed="rId12"/>
          <a:srcRect b="8729"/>
          <a:stretch/>
        </p:blipFill>
        <p:spPr>
          <a:xfrm>
            <a:off x="6936465" y="3572454"/>
            <a:ext cx="3081072" cy="1929161"/>
          </a:xfrm>
          <a:prstGeom prst="rect">
            <a:avLst/>
          </a:prstGeom>
        </p:spPr>
      </p:pic>
      <p:grpSp>
        <p:nvGrpSpPr>
          <p:cNvPr id="92" name="Gruppo 91"/>
          <p:cNvGrpSpPr/>
          <p:nvPr/>
        </p:nvGrpSpPr>
        <p:grpSpPr>
          <a:xfrm>
            <a:off x="5714846" y="1826204"/>
            <a:ext cx="4339501" cy="893569"/>
            <a:chOff x="6778502" y="2440113"/>
            <a:chExt cx="4339501" cy="893569"/>
          </a:xfrm>
        </p:grpSpPr>
        <p:sp>
          <p:nvSpPr>
            <p:cNvPr id="93" name="Titolo 1">
              <a:extLst>
                <a:ext uri="{FF2B5EF4-FFF2-40B4-BE49-F238E27FC236}">
                  <a16:creationId xmlns:a16="http://schemas.microsoft.com/office/drawing/2014/main" id="{1A15F019-3B45-4553-A99E-A994268D0B2D}"/>
                </a:ext>
              </a:extLst>
            </p:cNvPr>
            <p:cNvSpPr txBox="1">
              <a:spLocks/>
            </p:cNvSpPr>
            <p:nvPr/>
          </p:nvSpPr>
          <p:spPr bwMode="auto">
            <a:xfrm>
              <a:off x="6778502" y="2589137"/>
              <a:ext cx="3862121" cy="47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600" b="1" kern="1800" dirty="0" smtClean="0">
                  <a:solidFill>
                    <a:srgbClr val="002060"/>
                  </a:solidFill>
                  <a:latin typeface="Calibri" panose="020F0502020204030204" pitchFamily="34" charset="0"/>
                  <a:cs typeface="Calibri" panose="020F0502020204030204" pitchFamily="34" charset="0"/>
                </a:rPr>
                <a:t>&gt; 80% are cotton/viscose microfibers</a:t>
              </a:r>
              <a:endParaRPr lang="en-US" sz="1600" b="1" kern="1800" dirty="0">
                <a:solidFill>
                  <a:srgbClr val="002060"/>
                </a:solidFill>
                <a:latin typeface="Calibri" panose="020F0502020204030204" pitchFamily="34" charset="0"/>
                <a:cs typeface="Calibri" panose="020F0502020204030204" pitchFamily="34" charset="0"/>
              </a:endParaRPr>
            </a:p>
          </p:txBody>
        </p:sp>
        <p:pic>
          <p:nvPicPr>
            <p:cNvPr id="94" name="Immagine 9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2605" y="2440113"/>
              <a:ext cx="605398" cy="893569"/>
            </a:xfrm>
            <a:prstGeom prst="rect">
              <a:avLst/>
            </a:prstGeom>
          </p:spPr>
        </p:pic>
      </p:grpSp>
      <p:pic>
        <p:nvPicPr>
          <p:cNvPr id="95" name="Immagine 94"/>
          <p:cNvPicPr>
            <a:picLocks noChangeAspect="1"/>
          </p:cNvPicPr>
          <p:nvPr/>
        </p:nvPicPr>
        <p:blipFill>
          <a:blip r:embed="rId14"/>
          <a:stretch>
            <a:fillRect/>
          </a:stretch>
        </p:blipFill>
        <p:spPr>
          <a:xfrm>
            <a:off x="0" y="4576865"/>
            <a:ext cx="2298531" cy="1093685"/>
          </a:xfrm>
          <a:prstGeom prst="rect">
            <a:avLst/>
          </a:prstGeom>
        </p:spPr>
      </p:pic>
      <p:sp>
        <p:nvSpPr>
          <p:cNvPr id="78" name="Rettangolo 77"/>
          <p:cNvSpPr/>
          <p:nvPr/>
        </p:nvSpPr>
        <p:spPr>
          <a:xfrm>
            <a:off x="2646620" y="1257326"/>
            <a:ext cx="2200507" cy="1015663"/>
          </a:xfrm>
          <a:prstGeom prst="rect">
            <a:avLst/>
          </a:prstGeom>
          <a:solidFill>
            <a:schemeClr val="accent1">
              <a:lumMod val="40000"/>
              <a:lumOff val="60000"/>
              <a:alpha val="80000"/>
            </a:schemeClr>
          </a:solidFill>
          <a:effectLst>
            <a:outerShdw blurRad="50800" dist="38100" dir="2700000" algn="tl" rotWithShape="0">
              <a:prstClr val="black">
                <a:alpha val="40000"/>
              </a:prstClr>
            </a:outerShdw>
          </a:effectLst>
        </p:spPr>
        <p:txBody>
          <a:bodyPr wrap="square">
            <a:spAutoFit/>
          </a:bodyPr>
          <a:lstStyle/>
          <a:p>
            <a:pPr eaLnBrk="0" fontAlgn="base" hangingPunct="0">
              <a:spcBef>
                <a:spcPct val="0"/>
              </a:spcBef>
              <a:spcAft>
                <a:spcPct val="0"/>
              </a:spcAft>
            </a:pPr>
            <a:r>
              <a:rPr lang="en-US" sz="1200" b="1" kern="0" dirty="0" smtClean="0">
                <a:solidFill>
                  <a:schemeClr val="accent5">
                    <a:lumMod val="50000"/>
                  </a:schemeClr>
                </a:solidFill>
                <a:latin typeface="Calibri" panose="020F0502020204030204" pitchFamily="34" charset="0"/>
                <a:cs typeface="Calibri" panose="020F0502020204030204" pitchFamily="34" charset="0"/>
              </a:rPr>
              <a:t>Green T-shirt</a:t>
            </a:r>
          </a:p>
          <a:p>
            <a:pPr eaLnBrk="0" fontAlgn="base" hangingPunct="0">
              <a:spcBef>
                <a:spcPct val="0"/>
              </a:spcBef>
              <a:spcAft>
                <a:spcPct val="0"/>
              </a:spcAft>
            </a:pPr>
            <a:r>
              <a:rPr lang="en-US" sz="1200" b="1" kern="0" dirty="0" smtClean="0">
                <a:solidFill>
                  <a:schemeClr val="accent5">
                    <a:lumMod val="50000"/>
                  </a:schemeClr>
                </a:solidFill>
                <a:latin typeface="Calibri" panose="020F0502020204030204" pitchFamily="34" charset="0"/>
                <a:cs typeface="Calibri" panose="020F0502020204030204" pitchFamily="34" charset="0"/>
              </a:rPr>
              <a:t>Front is made of 100% woven polyester</a:t>
            </a:r>
          </a:p>
          <a:p>
            <a:pPr eaLnBrk="0" fontAlgn="base" hangingPunct="0">
              <a:spcBef>
                <a:spcPct val="0"/>
              </a:spcBef>
              <a:spcAft>
                <a:spcPct val="0"/>
              </a:spcAft>
            </a:pPr>
            <a:r>
              <a:rPr lang="en-US" sz="1200" b="1" kern="0" dirty="0" smtClean="0">
                <a:solidFill>
                  <a:schemeClr val="accent5">
                    <a:lumMod val="50000"/>
                  </a:schemeClr>
                </a:solidFill>
                <a:latin typeface="Calibri" panose="020F0502020204030204" pitchFamily="34" charset="0"/>
                <a:cs typeface="Calibri" panose="020F0502020204030204" pitchFamily="34" charset="0"/>
              </a:rPr>
              <a:t>Back is made of knitted 50% cotton 50% polyester</a:t>
            </a:r>
          </a:p>
        </p:txBody>
      </p:sp>
      <p:pic>
        <p:nvPicPr>
          <p:cNvPr id="75" name="Immagine 74"/>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0603" y="1711881"/>
            <a:ext cx="768396" cy="1134154"/>
          </a:xfrm>
          <a:prstGeom prst="rect">
            <a:avLst/>
          </a:prstGeom>
        </p:spPr>
      </p:pic>
      <p:pic>
        <p:nvPicPr>
          <p:cNvPr id="67" name="Immagine 66"/>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6235" y="612854"/>
            <a:ext cx="733491" cy="1177135"/>
          </a:xfrm>
          <a:prstGeom prst="rect">
            <a:avLst/>
          </a:prstGeom>
        </p:spPr>
      </p:pic>
    </p:spTree>
    <p:extLst>
      <p:ext uri="{BB962C8B-B14F-4D97-AF65-F5344CB8AC3E}">
        <p14:creationId xmlns:p14="http://schemas.microsoft.com/office/powerpoint/2010/main" val="3309339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itolo 1"/>
          <p:cNvSpPr txBox="1">
            <a:spLocks/>
          </p:cNvSpPr>
          <p:nvPr/>
        </p:nvSpPr>
        <p:spPr bwMode="auto">
          <a:xfrm>
            <a:off x="-1" y="8058"/>
            <a:ext cx="8810625"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tx2"/>
                </a:solidFill>
                <a:latin typeface="Calibri" panose="020F0502020204030204" pitchFamily="34" charset="0"/>
                <a:ea typeface="+mn-ea"/>
                <a:cs typeface="Calibri" panose="020F0502020204030204" pitchFamily="34" charset="0"/>
              </a:rPr>
              <a:t>Washing load influences the </a:t>
            </a:r>
            <a:r>
              <a:rPr lang="en-US" sz="1984" b="1" kern="1800" dirty="0" err="1">
                <a:solidFill>
                  <a:schemeClr val="tx2"/>
                </a:solidFill>
                <a:latin typeface="Calibri" panose="020F0502020204030204" pitchFamily="34" charset="0"/>
                <a:ea typeface="+mn-ea"/>
                <a:cs typeface="Calibri" panose="020F0502020204030204" pitchFamily="34" charset="0"/>
              </a:rPr>
              <a:t>microplastic</a:t>
            </a:r>
            <a:r>
              <a:rPr lang="en-US" sz="1984" b="1" kern="1800" dirty="0">
                <a:solidFill>
                  <a:schemeClr val="tx2"/>
                </a:solidFill>
                <a:latin typeface="Calibri" panose="020F0502020204030204" pitchFamily="34" charset="0"/>
                <a:ea typeface="+mn-ea"/>
                <a:cs typeface="Calibri" panose="020F0502020204030204" pitchFamily="34" charset="0"/>
              </a:rPr>
              <a:t> </a:t>
            </a:r>
            <a:r>
              <a:rPr lang="en-US" sz="1984" b="1" kern="1800" dirty="0" smtClean="0">
                <a:solidFill>
                  <a:schemeClr val="tx2"/>
                </a:solidFill>
                <a:latin typeface="Calibri" panose="020F0502020204030204" pitchFamily="34" charset="0"/>
                <a:ea typeface="+mn-ea"/>
                <a:cs typeface="Calibri" panose="020F0502020204030204" pitchFamily="34" charset="0"/>
              </a:rPr>
              <a:t>release</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sp>
        <p:nvSpPr>
          <p:cNvPr id="7" name="Rettangolo 6"/>
          <p:cNvSpPr/>
          <p:nvPr/>
        </p:nvSpPr>
        <p:spPr>
          <a:xfrm>
            <a:off x="186281" y="705853"/>
            <a:ext cx="5165725" cy="1169551"/>
          </a:xfrm>
          <a:prstGeom prst="rect">
            <a:avLst/>
          </a:prstGeom>
        </p:spPr>
        <p:txBody>
          <a:bodyPr wrap="square">
            <a:spAutoFit/>
          </a:bodyPr>
          <a:lstStyle/>
          <a:p>
            <a:pPr algn="just"/>
            <a:r>
              <a:rPr lang="en-US" sz="1400" dirty="0" smtClean="0">
                <a:solidFill>
                  <a:schemeClr val="accent1">
                    <a:lumMod val="50000"/>
                  </a:schemeClr>
                </a:solidFill>
                <a:latin typeface="Calibri" panose="020F0502020204030204" pitchFamily="34" charset="0"/>
                <a:cs typeface="Calibri" panose="020F0502020204030204" pitchFamily="34" charset="0"/>
              </a:rPr>
              <a:t>The relationship between </a:t>
            </a:r>
            <a:r>
              <a:rPr lang="en-US" sz="1400" dirty="0" err="1" smtClean="0">
                <a:solidFill>
                  <a:schemeClr val="accent1">
                    <a:lumMod val="50000"/>
                  </a:schemeClr>
                </a:solidFill>
                <a:latin typeface="Calibri" panose="020F0502020204030204" pitchFamily="34" charset="0"/>
                <a:cs typeface="Calibri" panose="020F0502020204030204" pitchFamily="34" charset="0"/>
              </a:rPr>
              <a:t>microfibre</a:t>
            </a:r>
            <a:r>
              <a:rPr lang="en-US" sz="1400" dirty="0" smtClean="0">
                <a:solidFill>
                  <a:schemeClr val="accent1">
                    <a:lumMod val="50000"/>
                  </a:schemeClr>
                </a:solidFill>
                <a:latin typeface="Calibri" panose="020F0502020204030204" pitchFamily="34" charset="0"/>
                <a:cs typeface="Calibri" panose="020F0502020204030204" pitchFamily="34" charset="0"/>
              </a:rPr>
              <a:t> release and washing load was </a:t>
            </a:r>
            <a:r>
              <a:rPr lang="en-US" sz="1400" dirty="0" err="1" smtClean="0">
                <a:solidFill>
                  <a:schemeClr val="accent1">
                    <a:lumMod val="50000"/>
                  </a:schemeClr>
                </a:solidFill>
                <a:latin typeface="Calibri" panose="020F0502020204030204" pitchFamily="34" charset="0"/>
                <a:cs typeface="Calibri" panose="020F0502020204030204" pitchFamily="34" charset="0"/>
              </a:rPr>
              <a:t>assesed</a:t>
            </a:r>
            <a:r>
              <a:rPr lang="en-US" sz="1400" dirty="0" smtClean="0">
                <a:solidFill>
                  <a:schemeClr val="accent1">
                    <a:lumMod val="50000"/>
                  </a:schemeClr>
                </a:solidFill>
                <a:latin typeface="Calibri" panose="020F0502020204030204" pitchFamily="34" charset="0"/>
                <a:cs typeface="Calibri" panose="020F0502020204030204" pitchFamily="34" charset="0"/>
              </a:rPr>
              <a:t> to clarify the role of the washing load on the release, through demonstrating two main hypotheses: (1) washing load has an effect on </a:t>
            </a:r>
            <a:r>
              <a:rPr lang="en-US" sz="1400" dirty="0" err="1" smtClean="0">
                <a:solidFill>
                  <a:schemeClr val="accent1">
                    <a:lumMod val="50000"/>
                  </a:schemeClr>
                </a:solidFill>
                <a:latin typeface="Calibri" panose="020F0502020204030204" pitchFamily="34" charset="0"/>
                <a:cs typeface="Calibri" panose="020F0502020204030204" pitchFamily="34" charset="0"/>
              </a:rPr>
              <a:t>microfibre</a:t>
            </a:r>
            <a:r>
              <a:rPr lang="en-US" sz="1400" dirty="0" smtClean="0">
                <a:solidFill>
                  <a:schemeClr val="accent1">
                    <a:lumMod val="50000"/>
                  </a:schemeClr>
                </a:solidFill>
                <a:latin typeface="Calibri" panose="020F0502020204030204" pitchFamily="34" charset="0"/>
                <a:cs typeface="Calibri" panose="020F0502020204030204" pitchFamily="34" charset="0"/>
              </a:rPr>
              <a:t> release, (2) the washing load hides/amplifies the effect of other parameters on the release.</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pic>
        <p:nvPicPr>
          <p:cNvPr id="8" name="Immagine 7"/>
          <p:cNvPicPr>
            <a:picLocks noChangeAspect="1"/>
          </p:cNvPicPr>
          <p:nvPr/>
        </p:nvPicPr>
        <p:blipFill>
          <a:blip r:embed="rId2"/>
          <a:stretch>
            <a:fillRect/>
          </a:stretch>
        </p:blipFill>
        <p:spPr>
          <a:xfrm>
            <a:off x="5774531" y="719639"/>
            <a:ext cx="3600000" cy="4194407"/>
          </a:xfrm>
          <a:prstGeom prst="rect">
            <a:avLst/>
          </a:prstGeom>
        </p:spPr>
      </p:pic>
      <p:grpSp>
        <p:nvGrpSpPr>
          <p:cNvPr id="9" name="Gruppo 8"/>
          <p:cNvGrpSpPr>
            <a:grpSpLocks noChangeAspect="1"/>
          </p:cNvGrpSpPr>
          <p:nvPr/>
        </p:nvGrpSpPr>
        <p:grpSpPr>
          <a:xfrm>
            <a:off x="8531538" y="454336"/>
            <a:ext cx="874018" cy="1079100"/>
            <a:chOff x="1174713" y="2027844"/>
            <a:chExt cx="1392836" cy="1776281"/>
          </a:xfrm>
          <a:effectLst>
            <a:outerShdw blurRad="50800" dist="38100" dir="2700000" algn="tl" rotWithShape="0">
              <a:prstClr val="black">
                <a:alpha val="40000"/>
              </a:prstClr>
            </a:outerShdw>
          </a:effectLst>
        </p:grpSpPr>
        <p:pic>
          <p:nvPicPr>
            <p:cNvPr id="10" name="Immagine 9"/>
            <p:cNvPicPr>
              <a:picLocks noChangeAspect="1"/>
            </p:cNvPicPr>
            <p:nvPr/>
          </p:nvPicPr>
          <p:blipFill rotWithShape="1">
            <a:blip r:embed="rId3" cstate="print">
              <a:clrChange>
                <a:clrFrom>
                  <a:srgbClr val="F6F6F4"/>
                </a:clrFrom>
                <a:clrTo>
                  <a:srgbClr val="F6F6F4">
                    <a:alpha val="0"/>
                  </a:srgbClr>
                </a:clrTo>
              </a:clrChange>
              <a:extLst>
                <a:ext uri="{28A0092B-C50C-407E-A947-70E740481C1C}">
                  <a14:useLocalDpi xmlns:a14="http://schemas.microsoft.com/office/drawing/2010/main" val="0"/>
                </a:ext>
              </a:extLst>
            </a:blip>
            <a:srcRect l="8944" t="8916" r="7284" b="17078"/>
            <a:stretch/>
          </p:blipFill>
          <p:spPr>
            <a:xfrm>
              <a:off x="1174713" y="2027844"/>
              <a:ext cx="1392836" cy="1776281"/>
            </a:xfrm>
            <a:prstGeom prst="rect">
              <a:avLst/>
            </a:prstGeom>
          </p:spPr>
        </p:pic>
        <p:sp>
          <p:nvSpPr>
            <p:cNvPr id="11" name="Ovale 10"/>
            <p:cNvSpPr/>
            <p:nvPr/>
          </p:nvSpPr>
          <p:spPr>
            <a:xfrm>
              <a:off x="1485900" y="2305050"/>
              <a:ext cx="254000" cy="114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prstClr val="white"/>
                </a:solidFill>
                <a:latin typeface="Calibri" panose="020F0502020204030204" pitchFamily="34" charset="0"/>
                <a:cs typeface="Calibri" panose="020F0502020204030204" pitchFamily="34" charset="0"/>
              </a:endParaRPr>
            </a:p>
          </p:txBody>
        </p:sp>
      </p:grpSp>
      <p:sp>
        <p:nvSpPr>
          <p:cNvPr id="12" name="Rettangolo 11"/>
          <p:cNvSpPr/>
          <p:nvPr/>
        </p:nvSpPr>
        <p:spPr>
          <a:xfrm>
            <a:off x="7856469" y="-4023"/>
            <a:ext cx="2224156" cy="276999"/>
          </a:xfrm>
          <a:prstGeom prst="rect">
            <a:avLst/>
          </a:prstGeom>
          <a:solidFill>
            <a:schemeClr val="accent1">
              <a:lumMod val="40000"/>
              <a:lumOff val="60000"/>
              <a:alpha val="80000"/>
            </a:schemeClr>
          </a:solidFill>
          <a:effectLst>
            <a:outerShdw blurRad="50800" dist="38100" dir="2700000" algn="tl" rotWithShape="0">
              <a:prstClr val="black">
                <a:alpha val="40000"/>
              </a:prstClr>
            </a:outerShdw>
          </a:effectLst>
        </p:spPr>
        <p:txBody>
          <a:bodyPr wrap="square">
            <a:spAutoFit/>
          </a:bodyPr>
          <a:lstStyle/>
          <a:p>
            <a:pPr algn="ctr" eaLnBrk="0" fontAlgn="base" hangingPunct="0">
              <a:spcBef>
                <a:spcPct val="0"/>
              </a:spcBef>
              <a:spcAft>
                <a:spcPct val="0"/>
              </a:spcAft>
            </a:pPr>
            <a:r>
              <a:rPr lang="en-US" sz="1200" b="1" kern="0" dirty="0" smtClean="0">
                <a:solidFill>
                  <a:srgbClr val="002060"/>
                </a:solidFill>
                <a:latin typeface="Calibri" panose="020F0502020204030204" pitchFamily="34" charset="0"/>
                <a:cs typeface="Calibri" panose="020F0502020204030204" pitchFamily="34" charset="0"/>
              </a:rPr>
              <a:t>T-shirts 100% polyester. </a:t>
            </a:r>
          </a:p>
        </p:txBody>
      </p:sp>
      <p:pic>
        <p:nvPicPr>
          <p:cNvPr id="13" name="Immagine 12"/>
          <p:cNvPicPr>
            <a:picLocks noChangeAspect="1"/>
          </p:cNvPicPr>
          <p:nvPr/>
        </p:nvPicPr>
        <p:blipFill>
          <a:blip r:embed="rId4"/>
          <a:stretch>
            <a:fillRect/>
          </a:stretch>
        </p:blipFill>
        <p:spPr>
          <a:xfrm>
            <a:off x="186281" y="1875404"/>
            <a:ext cx="5401967" cy="2263158"/>
          </a:xfrm>
          <a:prstGeom prst="rect">
            <a:avLst/>
          </a:prstGeom>
        </p:spPr>
      </p:pic>
      <p:pic>
        <p:nvPicPr>
          <p:cNvPr id="15" name="Immagine 14"/>
          <p:cNvPicPr>
            <a:picLocks noChangeAspect="1"/>
          </p:cNvPicPr>
          <p:nvPr/>
        </p:nvPicPr>
        <p:blipFill rotWithShape="1">
          <a:blip r:embed="rId5"/>
          <a:srcRect t="9733"/>
          <a:stretch/>
        </p:blipFill>
        <p:spPr>
          <a:xfrm>
            <a:off x="186281" y="4187540"/>
            <a:ext cx="3338286" cy="1370082"/>
          </a:xfrm>
          <a:prstGeom prst="rect">
            <a:avLst/>
          </a:prstGeom>
        </p:spPr>
      </p:pic>
    </p:spTree>
    <p:extLst>
      <p:ext uri="{BB962C8B-B14F-4D97-AF65-F5344CB8AC3E}">
        <p14:creationId xmlns:p14="http://schemas.microsoft.com/office/powerpoint/2010/main" val="1907991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858838" y="406294"/>
            <a:ext cx="3914890" cy="5101935"/>
          </a:xfrm>
          <a:prstGeom prst="rect">
            <a:avLst/>
          </a:prstGeom>
        </p:spPr>
      </p:pic>
      <p:cxnSp>
        <p:nvCxnSpPr>
          <p:cNvPr id="5"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itolo 1"/>
          <p:cNvSpPr txBox="1">
            <a:spLocks/>
          </p:cNvSpPr>
          <p:nvPr/>
        </p:nvSpPr>
        <p:spPr bwMode="auto">
          <a:xfrm>
            <a:off x="-1" y="8058"/>
            <a:ext cx="8810625"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a:solidFill>
                  <a:schemeClr val="tx2"/>
                </a:solidFill>
                <a:latin typeface="Calibri" panose="020F0502020204030204" pitchFamily="34" charset="0"/>
                <a:ea typeface="+mn-ea"/>
                <a:cs typeface="Calibri" panose="020F0502020204030204" pitchFamily="34" charset="0"/>
              </a:rPr>
              <a:t>Washing load influences the </a:t>
            </a:r>
            <a:r>
              <a:rPr lang="en-US" sz="1984" b="1" kern="1800" dirty="0" err="1">
                <a:solidFill>
                  <a:schemeClr val="tx2"/>
                </a:solidFill>
                <a:latin typeface="Calibri" panose="020F0502020204030204" pitchFamily="34" charset="0"/>
                <a:ea typeface="+mn-ea"/>
                <a:cs typeface="Calibri" panose="020F0502020204030204" pitchFamily="34" charset="0"/>
              </a:rPr>
              <a:t>microplastic</a:t>
            </a:r>
            <a:r>
              <a:rPr lang="en-US" sz="1984" b="1" kern="1800" dirty="0">
                <a:solidFill>
                  <a:schemeClr val="tx2"/>
                </a:solidFill>
                <a:latin typeface="Calibri" panose="020F0502020204030204" pitchFamily="34" charset="0"/>
                <a:ea typeface="+mn-ea"/>
                <a:cs typeface="Calibri" panose="020F0502020204030204" pitchFamily="34" charset="0"/>
              </a:rPr>
              <a:t> </a:t>
            </a:r>
            <a:r>
              <a:rPr lang="en-US" sz="1984" b="1" kern="1800" dirty="0" smtClean="0">
                <a:solidFill>
                  <a:schemeClr val="tx2"/>
                </a:solidFill>
                <a:latin typeface="Calibri" panose="020F0502020204030204" pitchFamily="34" charset="0"/>
                <a:ea typeface="+mn-ea"/>
                <a:cs typeface="Calibri" panose="020F0502020204030204" pitchFamily="34" charset="0"/>
              </a:rPr>
              <a:t>release</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sp>
        <p:nvSpPr>
          <p:cNvPr id="7" name="Rettangolo 6"/>
          <p:cNvSpPr/>
          <p:nvPr/>
        </p:nvSpPr>
        <p:spPr>
          <a:xfrm>
            <a:off x="205124" y="876332"/>
            <a:ext cx="5038725" cy="2893100"/>
          </a:xfrm>
          <a:prstGeom prst="rect">
            <a:avLst/>
          </a:prstGeom>
        </p:spPr>
        <p:txBody>
          <a:bodyPr>
            <a:spAutoFit/>
          </a:bodyPr>
          <a:lstStyle/>
          <a:p>
            <a:pPr algn="just"/>
            <a:r>
              <a:rPr lang="en-US" sz="1400" dirty="0" smtClean="0">
                <a:solidFill>
                  <a:schemeClr val="accent1">
                    <a:lumMod val="50000"/>
                  </a:schemeClr>
                </a:solidFill>
                <a:latin typeface="Calibri" panose="020F0502020204030204" pitchFamily="34" charset="0"/>
                <a:cs typeface="Calibri" panose="020F0502020204030204" pitchFamily="34" charset="0"/>
              </a:rPr>
              <a:t>Washing tests carried out with a single garment led to a greater wettability of the fabric that could enhance the mobility of </a:t>
            </a:r>
            <a:r>
              <a:rPr lang="en-US" sz="1400" dirty="0" err="1" smtClean="0">
                <a:solidFill>
                  <a:schemeClr val="accent1">
                    <a:lumMod val="50000"/>
                  </a:schemeClr>
                </a:solidFill>
                <a:latin typeface="Calibri" panose="020F0502020204030204" pitchFamily="34" charset="0"/>
                <a:cs typeface="Calibri" panose="020F0502020204030204" pitchFamily="34" charset="0"/>
              </a:rPr>
              <a:t>microfibres</a:t>
            </a:r>
            <a:r>
              <a:rPr lang="en-US" sz="1400" dirty="0" smtClean="0">
                <a:solidFill>
                  <a:schemeClr val="accent1">
                    <a:lumMod val="50000"/>
                  </a:schemeClr>
                </a:solidFill>
                <a:latin typeface="Calibri" panose="020F0502020204030204" pitchFamily="34" charset="0"/>
                <a:cs typeface="Calibri" panose="020F0502020204030204" pitchFamily="34" charset="0"/>
              </a:rPr>
              <a:t> that detach from the yarn. The greater wettability is also ascribable to the large water-volume to fabric ratio used in the washing processes of a single T-shirt, e.g. 40 l for a load of 0.15 kg, which is higher than the 50 l used for the 2.5 kg load. </a:t>
            </a:r>
          </a:p>
          <a:p>
            <a:pPr algn="just"/>
            <a:r>
              <a:rPr lang="en-US" sz="1400" dirty="0" smtClean="0">
                <a:solidFill>
                  <a:schemeClr val="accent1">
                    <a:lumMod val="50000"/>
                  </a:schemeClr>
                </a:solidFill>
                <a:latin typeface="Calibri" panose="020F0502020204030204" pitchFamily="34" charset="0"/>
                <a:cs typeface="Calibri" panose="020F0502020204030204" pitchFamily="34" charset="0"/>
              </a:rPr>
              <a:t>Low washing load hides the effect of the usage of different detergents and different laundry additives on the release since using a low washing load, detergents and additives were not a main factor in </a:t>
            </a:r>
            <a:r>
              <a:rPr lang="en-US" sz="1400" dirty="0" err="1" smtClean="0">
                <a:solidFill>
                  <a:schemeClr val="accent1">
                    <a:lumMod val="50000"/>
                  </a:schemeClr>
                </a:solidFill>
                <a:latin typeface="Calibri" panose="020F0502020204030204" pitchFamily="34" charset="0"/>
                <a:cs typeface="Calibri" panose="020F0502020204030204" pitchFamily="34" charset="0"/>
              </a:rPr>
              <a:t>microfibres</a:t>
            </a:r>
            <a:r>
              <a:rPr lang="en-US" sz="1400" dirty="0" smtClean="0">
                <a:solidFill>
                  <a:schemeClr val="accent1">
                    <a:lumMod val="50000"/>
                  </a:schemeClr>
                </a:solidFill>
                <a:latin typeface="Calibri" panose="020F0502020204030204" pitchFamily="34" charset="0"/>
                <a:cs typeface="Calibri" panose="020F0502020204030204" pitchFamily="34" charset="0"/>
              </a:rPr>
              <a:t> release. The influence of the washing load should be considered to estimate the extent of </a:t>
            </a:r>
            <a:r>
              <a:rPr lang="en-US" sz="1400" dirty="0" err="1" smtClean="0">
                <a:solidFill>
                  <a:schemeClr val="accent1">
                    <a:lumMod val="50000"/>
                  </a:schemeClr>
                </a:solidFill>
                <a:latin typeface="Calibri" panose="020F0502020204030204" pitchFamily="34" charset="0"/>
                <a:cs typeface="Calibri" panose="020F0502020204030204" pitchFamily="34" charset="0"/>
              </a:rPr>
              <a:t>microfibres</a:t>
            </a:r>
            <a:r>
              <a:rPr lang="en-US" sz="1400" dirty="0" smtClean="0">
                <a:solidFill>
                  <a:schemeClr val="accent1">
                    <a:lumMod val="50000"/>
                  </a:schemeClr>
                </a:solidFill>
                <a:latin typeface="Calibri" panose="020F0502020204030204" pitchFamily="34" charset="0"/>
                <a:cs typeface="Calibri" panose="020F0502020204030204" pitchFamily="34" charset="0"/>
              </a:rPr>
              <a:t> pollution in the environment and to account for the high variability of the data reported in literature.</a:t>
            </a:r>
            <a:endParaRPr lang="it-IT" sz="1400" dirty="0">
              <a:solidFill>
                <a:schemeClr val="accent1">
                  <a:lumMod val="50000"/>
                </a:schemeClr>
              </a:solidFill>
              <a:latin typeface="Calibri" panose="020F0502020204030204" pitchFamily="34" charset="0"/>
              <a:cs typeface="Calibri" panose="020F0502020204030204" pitchFamily="34" charset="0"/>
            </a:endParaRPr>
          </a:p>
        </p:txBody>
      </p:sp>
      <p:pic>
        <p:nvPicPr>
          <p:cNvPr id="2" name="Immagine 1"/>
          <p:cNvPicPr>
            <a:picLocks noChangeAspect="1"/>
          </p:cNvPicPr>
          <p:nvPr/>
        </p:nvPicPr>
        <p:blipFill>
          <a:blip r:embed="rId3"/>
          <a:stretch>
            <a:fillRect/>
          </a:stretch>
        </p:blipFill>
        <p:spPr>
          <a:xfrm>
            <a:off x="118304" y="4298831"/>
            <a:ext cx="3334801" cy="1371719"/>
          </a:xfrm>
          <a:prstGeom prst="rect">
            <a:avLst/>
          </a:prstGeom>
        </p:spPr>
      </p:pic>
    </p:spTree>
    <p:extLst>
      <p:ext uri="{BB962C8B-B14F-4D97-AF65-F5344CB8AC3E}">
        <p14:creationId xmlns:p14="http://schemas.microsoft.com/office/powerpoint/2010/main" val="2716126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7277" y="4514840"/>
            <a:ext cx="2099076" cy="1155710"/>
          </a:xfrm>
          <a:prstGeom prst="rect">
            <a:avLst/>
          </a:prstGeom>
        </p:spPr>
      </p:pic>
      <p:cxnSp>
        <p:nvCxnSpPr>
          <p:cNvPr id="5"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smtClean="0">
                <a:solidFill>
                  <a:schemeClr val="tx2"/>
                </a:solidFill>
                <a:latin typeface="Calibri" panose="020F0502020204030204" pitchFamily="34" charset="0"/>
                <a:ea typeface="+mn-ea"/>
                <a:cs typeface="Calibri" panose="020F0502020204030204" pitchFamily="34" charset="0"/>
              </a:rPr>
              <a:t>Effect </a:t>
            </a:r>
            <a:r>
              <a:rPr lang="en-US" sz="1984" b="1" kern="1800" dirty="0">
                <a:solidFill>
                  <a:schemeClr val="tx2"/>
                </a:solidFill>
                <a:latin typeface="Calibri" panose="020F0502020204030204" pitchFamily="34" charset="0"/>
                <a:ea typeface="+mn-ea"/>
                <a:cs typeface="Calibri" panose="020F0502020204030204" pitchFamily="34" charset="0"/>
              </a:rPr>
              <a:t>of subsequent washing cycle on degradation process of </a:t>
            </a:r>
            <a:r>
              <a:rPr lang="en-US" sz="1984" b="1" kern="1800" dirty="0" smtClean="0">
                <a:solidFill>
                  <a:schemeClr val="tx2"/>
                </a:solidFill>
                <a:latin typeface="Calibri" panose="020F0502020204030204" pitchFamily="34" charset="0"/>
                <a:ea typeface="+mn-ea"/>
                <a:cs typeface="Calibri" panose="020F0502020204030204" pitchFamily="34" charset="0"/>
              </a:rPr>
              <a:t>textile</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pic>
        <p:nvPicPr>
          <p:cNvPr id="7" name="Immagine 6"/>
          <p:cNvPicPr>
            <a:picLocks noChangeAspect="1"/>
          </p:cNvPicPr>
          <p:nvPr/>
        </p:nvPicPr>
        <p:blipFill>
          <a:blip r:embed="rId3"/>
          <a:stretch>
            <a:fillRect/>
          </a:stretch>
        </p:blipFill>
        <p:spPr>
          <a:xfrm>
            <a:off x="235351" y="640265"/>
            <a:ext cx="5079599" cy="1518736"/>
          </a:xfrm>
          <a:prstGeom prst="rect">
            <a:avLst/>
          </a:prstGeom>
        </p:spPr>
      </p:pic>
      <p:sp>
        <p:nvSpPr>
          <p:cNvPr id="8" name="Rettangolo 7"/>
          <p:cNvSpPr/>
          <p:nvPr/>
        </p:nvSpPr>
        <p:spPr>
          <a:xfrm>
            <a:off x="5163708" y="1018135"/>
            <a:ext cx="4781409" cy="830997"/>
          </a:xfrm>
          <a:prstGeom prst="rect">
            <a:avLst/>
          </a:prstGeom>
        </p:spPr>
        <p:txBody>
          <a:bodyPr wrap="square">
            <a:spAutoFit/>
          </a:bodyPr>
          <a:lstStyle/>
          <a:p>
            <a:pPr algn="just"/>
            <a:r>
              <a:rPr lang="en-US" sz="1600" b="1" kern="1800" dirty="0" smtClean="0">
                <a:solidFill>
                  <a:srgbClr val="002060"/>
                </a:solidFill>
                <a:latin typeface="Calibri" panose="020F0502020204030204" pitchFamily="34" charset="0"/>
                <a:ea typeface="+mj-ea"/>
                <a:cs typeface="Calibri" panose="020F0502020204030204" pitchFamily="34" charset="0"/>
              </a:rPr>
              <a:t>1</a:t>
            </a:r>
            <a:r>
              <a:rPr lang="en-US" sz="1600" b="1" kern="1800" dirty="0">
                <a:solidFill>
                  <a:srgbClr val="002060"/>
                </a:solidFill>
                <a:latin typeface="Calibri" panose="020F0502020204030204" pitchFamily="34" charset="0"/>
                <a:ea typeface="+mj-ea"/>
                <a:cs typeface="Calibri" panose="020F0502020204030204" pitchFamily="34" charset="0"/>
              </a:rPr>
              <a:t>, 10, 30 and 50 consecutive washing cycles </a:t>
            </a:r>
            <a:r>
              <a:rPr lang="en-US" sz="1600" b="1" kern="1800" dirty="0" smtClean="0">
                <a:solidFill>
                  <a:srgbClr val="002060"/>
                </a:solidFill>
                <a:latin typeface="Calibri" panose="020F0502020204030204" pitchFamily="34" charset="0"/>
                <a:ea typeface="+mj-ea"/>
                <a:cs typeface="Calibri" panose="020F0502020204030204" pitchFamily="34" charset="0"/>
              </a:rPr>
              <a:t>were performed on </a:t>
            </a:r>
            <a:r>
              <a:rPr lang="en-US" sz="1600" b="1" kern="1800" dirty="0">
                <a:solidFill>
                  <a:srgbClr val="002060"/>
                </a:solidFill>
                <a:latin typeface="Calibri" panose="020F0502020204030204" pitchFamily="34" charset="0"/>
                <a:ea typeface="+mj-ea"/>
                <a:cs typeface="Calibri" panose="020F0502020204030204" pitchFamily="34" charset="0"/>
              </a:rPr>
              <a:t>polyester (PET), polyamide (PA), cotton (CO) and flax (FLA)</a:t>
            </a:r>
          </a:p>
        </p:txBody>
      </p:sp>
      <p:sp>
        <p:nvSpPr>
          <p:cNvPr id="9" name="Google Shape;1388;p62"/>
          <p:cNvSpPr txBox="1">
            <a:spLocks noGrp="1"/>
          </p:cNvSpPr>
          <p:nvPr>
            <p:ph type="title"/>
          </p:nvPr>
        </p:nvSpPr>
        <p:spPr>
          <a:xfrm>
            <a:off x="2571226" y="2283695"/>
            <a:ext cx="4825319" cy="191645"/>
          </a:xfrm>
          <a:prstGeom prst="rect">
            <a:avLst/>
          </a:prstGeom>
        </p:spPr>
        <p:txBody>
          <a:bodyPr spcFirstLastPara="1" wrap="square" lIns="91425" tIns="91425" rIns="91425" bIns="91425" anchor="ctr" anchorCtr="0">
            <a:noAutofit/>
          </a:bodyPr>
          <a:lstStyle/>
          <a:p>
            <a:r>
              <a:rPr lang="en" sz="1488" b="1" kern="1800" dirty="0">
                <a:solidFill>
                  <a:schemeClr val="tx2"/>
                </a:solidFill>
                <a:latin typeface="Calibri" panose="020F0502020204030204" pitchFamily="34" charset="0"/>
                <a:ea typeface="+mn-ea"/>
                <a:cs typeface="Calibri" panose="020F0502020204030204" pitchFamily="34" charset="0"/>
              </a:rPr>
              <a:t>Chemiluminesce and FT-IR Spettroscopy techniques </a:t>
            </a:r>
            <a:endParaRPr sz="1488" b="1" kern="1800" dirty="0">
              <a:solidFill>
                <a:schemeClr val="tx2"/>
              </a:solidFill>
              <a:latin typeface="Calibri" panose="020F0502020204030204" pitchFamily="34" charset="0"/>
              <a:ea typeface="+mn-ea"/>
              <a:cs typeface="Calibri" panose="020F0502020204030204" pitchFamily="34" charset="0"/>
            </a:endParaRPr>
          </a:p>
        </p:txBody>
      </p:sp>
      <p:pic>
        <p:nvPicPr>
          <p:cNvPr id="31" name="Immagine 30"/>
          <p:cNvPicPr>
            <a:picLocks noChangeAspect="1"/>
          </p:cNvPicPr>
          <p:nvPr/>
        </p:nvPicPr>
        <p:blipFill>
          <a:blip r:embed="rId4"/>
          <a:stretch>
            <a:fillRect/>
          </a:stretch>
        </p:blipFill>
        <p:spPr>
          <a:xfrm>
            <a:off x="51863" y="2593564"/>
            <a:ext cx="5038726" cy="2225286"/>
          </a:xfrm>
          <a:prstGeom prst="rect">
            <a:avLst/>
          </a:prstGeom>
        </p:spPr>
      </p:pic>
      <p:pic>
        <p:nvPicPr>
          <p:cNvPr id="32" name="Immagine 31"/>
          <p:cNvPicPr>
            <a:picLocks noChangeAspect="1"/>
          </p:cNvPicPr>
          <p:nvPr/>
        </p:nvPicPr>
        <p:blipFill>
          <a:blip r:embed="rId5"/>
          <a:stretch>
            <a:fillRect/>
          </a:stretch>
        </p:blipFill>
        <p:spPr>
          <a:xfrm>
            <a:off x="5038726" y="3452519"/>
            <a:ext cx="4875109" cy="2320082"/>
          </a:xfrm>
          <a:prstGeom prst="rect">
            <a:avLst/>
          </a:prstGeom>
        </p:spPr>
      </p:pic>
      <p:pic>
        <p:nvPicPr>
          <p:cNvPr id="3" name="Immagine 2"/>
          <p:cNvPicPr>
            <a:picLocks noChangeAspect="1"/>
          </p:cNvPicPr>
          <p:nvPr/>
        </p:nvPicPr>
        <p:blipFill>
          <a:blip r:embed="rId6"/>
          <a:stretch>
            <a:fillRect/>
          </a:stretch>
        </p:blipFill>
        <p:spPr>
          <a:xfrm>
            <a:off x="-11995" y="4532209"/>
            <a:ext cx="454949" cy="573282"/>
          </a:xfrm>
          <a:prstGeom prst="rect">
            <a:avLst/>
          </a:prstGeom>
        </p:spPr>
      </p:pic>
    </p:spTree>
    <p:extLst>
      <p:ext uri="{BB962C8B-B14F-4D97-AF65-F5344CB8AC3E}">
        <p14:creationId xmlns:p14="http://schemas.microsoft.com/office/powerpoint/2010/main" val="2972372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12">
            <a:extLst>
              <a:ext uri="{FF2B5EF4-FFF2-40B4-BE49-F238E27FC236}">
                <a16:creationId xmlns:a16="http://schemas.microsoft.com/office/drawing/2014/main" id="{BC1138AF-4D92-4DC0-9A70-61DBC44F335C}"/>
              </a:ext>
            </a:extLst>
          </p:cNvPr>
          <p:cNvCxnSpPr/>
          <p:nvPr/>
        </p:nvCxnSpPr>
        <p:spPr>
          <a:xfrm flipV="1">
            <a:off x="0" y="454336"/>
            <a:ext cx="5774531" cy="2008"/>
          </a:xfrm>
          <a:prstGeom prst="line">
            <a:avLst/>
          </a:prstGeom>
          <a:ln w="38100">
            <a:gradFill flip="none" rotWithShape="1">
              <a:gsLst>
                <a:gs pos="0">
                  <a:schemeClr val="accent1">
                    <a:lumMod val="5000"/>
                    <a:lumOff val="95000"/>
                  </a:schemeClr>
                </a:gs>
                <a:gs pos="99000">
                  <a:srgbClr val="1F4E7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itolo 1"/>
          <p:cNvSpPr txBox="1">
            <a:spLocks/>
          </p:cNvSpPr>
          <p:nvPr/>
        </p:nvSpPr>
        <p:spPr bwMode="auto">
          <a:xfrm>
            <a:off x="-1" y="8058"/>
            <a:ext cx="9134476" cy="4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1984" b="1" kern="1800" dirty="0" smtClean="0">
                <a:solidFill>
                  <a:schemeClr val="tx2"/>
                </a:solidFill>
                <a:latin typeface="Calibri" panose="020F0502020204030204" pitchFamily="34" charset="0"/>
                <a:ea typeface="+mn-ea"/>
                <a:cs typeface="Calibri" panose="020F0502020204030204" pitchFamily="34" charset="0"/>
              </a:rPr>
              <a:t>Effect </a:t>
            </a:r>
            <a:r>
              <a:rPr lang="en-US" sz="1984" b="1" kern="1800" dirty="0">
                <a:solidFill>
                  <a:schemeClr val="tx2"/>
                </a:solidFill>
                <a:latin typeface="Calibri" panose="020F0502020204030204" pitchFamily="34" charset="0"/>
                <a:ea typeface="+mn-ea"/>
                <a:cs typeface="Calibri" panose="020F0502020204030204" pitchFamily="34" charset="0"/>
              </a:rPr>
              <a:t>of subsequent washing cycle on degradation process of </a:t>
            </a:r>
            <a:r>
              <a:rPr lang="en-US" sz="1984" b="1" kern="1800" dirty="0" smtClean="0">
                <a:solidFill>
                  <a:schemeClr val="tx2"/>
                </a:solidFill>
                <a:latin typeface="Calibri" panose="020F0502020204030204" pitchFamily="34" charset="0"/>
                <a:ea typeface="+mn-ea"/>
                <a:cs typeface="Calibri" panose="020F0502020204030204" pitchFamily="34" charset="0"/>
              </a:rPr>
              <a:t>textile</a:t>
            </a:r>
            <a:endParaRPr lang="en-US" sz="1984" b="1" kern="1800" dirty="0">
              <a:solidFill>
                <a:schemeClr val="tx2"/>
              </a:solidFill>
              <a:latin typeface="Calibri" panose="020F0502020204030204" pitchFamily="34" charset="0"/>
              <a:ea typeface="+mn-ea"/>
              <a:cs typeface="Calibri" panose="020F0502020204030204" pitchFamily="34" charset="0"/>
            </a:endParaRPr>
          </a:p>
        </p:txBody>
      </p:sp>
      <p:pic>
        <p:nvPicPr>
          <p:cNvPr id="10" name="Immagine 9">
            <a:extLst>
              <a:ext uri="{FF2B5EF4-FFF2-40B4-BE49-F238E27FC236}">
                <a16:creationId xmlns:a16="http://schemas.microsoft.com/office/drawing/2014/main" id="{9B2FB2FC-E555-4A54-9EA5-5A15C0383788}"/>
              </a:ext>
            </a:extLst>
          </p:cNvPr>
          <p:cNvPicPr>
            <a:picLocks noChangeAspect="1"/>
          </p:cNvPicPr>
          <p:nvPr/>
        </p:nvPicPr>
        <p:blipFill>
          <a:blip r:embed="rId2"/>
          <a:stretch>
            <a:fillRect/>
          </a:stretch>
        </p:blipFill>
        <p:spPr>
          <a:xfrm>
            <a:off x="87600" y="1804428"/>
            <a:ext cx="3522059" cy="1843321"/>
          </a:xfrm>
          <a:prstGeom prst="rect">
            <a:avLst/>
          </a:prstGeom>
        </p:spPr>
      </p:pic>
      <p:pic>
        <p:nvPicPr>
          <p:cNvPr id="11" name="Immagine 10">
            <a:extLst>
              <a:ext uri="{FF2B5EF4-FFF2-40B4-BE49-F238E27FC236}">
                <a16:creationId xmlns:a16="http://schemas.microsoft.com/office/drawing/2014/main" id="{8CC3A97B-66F7-411E-919B-D426DF251622}"/>
              </a:ext>
            </a:extLst>
          </p:cNvPr>
          <p:cNvPicPr>
            <a:picLocks noChangeAspect="1"/>
          </p:cNvPicPr>
          <p:nvPr/>
        </p:nvPicPr>
        <p:blipFill>
          <a:blip r:embed="rId3"/>
          <a:stretch>
            <a:fillRect/>
          </a:stretch>
        </p:blipFill>
        <p:spPr>
          <a:xfrm>
            <a:off x="140296" y="4240670"/>
            <a:ext cx="3948825" cy="849747"/>
          </a:xfrm>
          <a:prstGeom prst="rect">
            <a:avLst/>
          </a:prstGeom>
        </p:spPr>
      </p:pic>
      <p:pic>
        <p:nvPicPr>
          <p:cNvPr id="12" name="Immagine 11" descr="Immagine che contiene esterni, sabbioso&#10;&#10;Descrizione generata automaticamente">
            <a:extLst>
              <a:ext uri="{FF2B5EF4-FFF2-40B4-BE49-F238E27FC236}">
                <a16:creationId xmlns:a16="http://schemas.microsoft.com/office/drawing/2014/main" id="{71E775D9-B83C-4FDD-85BD-454A090072CC}"/>
              </a:ext>
            </a:extLst>
          </p:cNvPr>
          <p:cNvPicPr>
            <a:picLocks noChangeAspect="1"/>
          </p:cNvPicPr>
          <p:nvPr/>
        </p:nvPicPr>
        <p:blipFill>
          <a:blip r:embed="rId4"/>
          <a:stretch>
            <a:fillRect/>
          </a:stretch>
        </p:blipFill>
        <p:spPr>
          <a:xfrm>
            <a:off x="685214" y="822361"/>
            <a:ext cx="1080000" cy="809999"/>
          </a:xfrm>
          <a:prstGeom prst="rect">
            <a:avLst/>
          </a:prstGeom>
        </p:spPr>
      </p:pic>
      <p:pic>
        <p:nvPicPr>
          <p:cNvPr id="13" name="Immagine 12" descr="Immagine che contiene esterni, insetto, corda&#10;&#10;Descrizione generata automaticamente">
            <a:extLst>
              <a:ext uri="{FF2B5EF4-FFF2-40B4-BE49-F238E27FC236}">
                <a16:creationId xmlns:a16="http://schemas.microsoft.com/office/drawing/2014/main" id="{39CD8591-56DE-46E6-984F-1B6CEFA4D649}"/>
              </a:ext>
            </a:extLst>
          </p:cNvPr>
          <p:cNvPicPr>
            <a:picLocks noChangeAspect="1"/>
          </p:cNvPicPr>
          <p:nvPr/>
        </p:nvPicPr>
        <p:blipFill>
          <a:blip r:embed="rId5"/>
          <a:stretch>
            <a:fillRect/>
          </a:stretch>
        </p:blipFill>
        <p:spPr>
          <a:xfrm>
            <a:off x="1932046" y="822361"/>
            <a:ext cx="1080000" cy="810001"/>
          </a:xfrm>
          <a:prstGeom prst="rect">
            <a:avLst/>
          </a:prstGeom>
        </p:spPr>
      </p:pic>
      <p:pic>
        <p:nvPicPr>
          <p:cNvPr id="14" name="Immagine 13"/>
          <p:cNvPicPr>
            <a:picLocks noChangeAspect="1"/>
          </p:cNvPicPr>
          <p:nvPr/>
        </p:nvPicPr>
        <p:blipFill>
          <a:blip r:embed="rId6"/>
          <a:stretch>
            <a:fillRect/>
          </a:stretch>
        </p:blipFill>
        <p:spPr>
          <a:xfrm>
            <a:off x="3609659" y="804497"/>
            <a:ext cx="6416991" cy="3919903"/>
          </a:xfrm>
          <a:prstGeom prst="rect">
            <a:avLst/>
          </a:prstGeom>
        </p:spPr>
      </p:pic>
    </p:spTree>
    <p:extLst>
      <p:ext uri="{BB962C8B-B14F-4D97-AF65-F5344CB8AC3E}">
        <p14:creationId xmlns:p14="http://schemas.microsoft.com/office/powerpoint/2010/main" val="3645395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642</TotalTime>
  <Words>3076</Words>
  <Application>Microsoft Office PowerPoint</Application>
  <PresentationFormat>Personalizzato</PresentationFormat>
  <Paragraphs>136</Paragraphs>
  <Slides>18</Slides>
  <Notes>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18</vt:i4>
      </vt:variant>
    </vt:vector>
  </HeadingPairs>
  <TitlesOfParts>
    <vt:vector size="26" baseType="lpstr">
      <vt:lpstr>Arial</vt:lpstr>
      <vt:lpstr>Calibri</vt:lpstr>
      <vt:lpstr>Cambria Math</vt:lpstr>
      <vt:lpstr>DejaVu Sans</vt:lpstr>
      <vt:lpstr>Symbol</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Chemiluminesce and FT-IR Spettroscopy techniques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Cristina</dc:creator>
  <dc:description/>
  <cp:lastModifiedBy>Cristina</cp:lastModifiedBy>
  <cp:revision>33</cp:revision>
  <cp:lastPrinted>2022-05-19T13:53:13Z</cp:lastPrinted>
  <dcterms:created xsi:type="dcterms:W3CDTF">2022-04-12T10:45:21Z</dcterms:created>
  <dcterms:modified xsi:type="dcterms:W3CDTF">2022-05-23T20:55:15Z</dcterms:modified>
  <dc:language>it-IT</dc:language>
</cp:coreProperties>
</file>